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7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2"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00" d="100"/>
          <a:sy n="100" d="100"/>
        </p:scale>
        <p:origin x="-186" y="-7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s-AR"/>
          </a:p>
        </p:txBody>
      </p:sp>
      <p:sp>
        <p:nvSpPr>
          <p:cNvPr id="3" name="2 Marcador de fecha"/>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721F4936-4CBC-495E-8C8D-D166AECD8EE1}" type="datetimeFigureOut">
              <a:rPr lang="es-AR" smtClean="0"/>
              <a:t>10/6/2024</a:t>
            </a:fld>
            <a:endParaRPr lang="es-AR"/>
          </a:p>
        </p:txBody>
      </p:sp>
      <p:sp>
        <p:nvSpPr>
          <p:cNvPr id="4" name="3 Marcador de imagen de diapositiva"/>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s-AR"/>
          </a:p>
        </p:txBody>
      </p:sp>
      <p:sp>
        <p:nvSpPr>
          <p:cNvPr id="5" name="4 Marcador de notas"/>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6" name="5 Marcador de pie de página"/>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s-AR"/>
          </a:p>
        </p:txBody>
      </p:sp>
      <p:sp>
        <p:nvSpPr>
          <p:cNvPr id="7" name="6 Marcador de número de diapositiva"/>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FC241B9D-308B-46EC-A72B-4E3CE679160C}" type="slidenum">
              <a:rPr lang="es-AR" smtClean="0"/>
              <a:t>‹Nº›</a:t>
            </a:fld>
            <a:endParaRPr lang="es-AR"/>
          </a:p>
        </p:txBody>
      </p:sp>
    </p:spTree>
    <p:extLst>
      <p:ext uri="{BB962C8B-B14F-4D97-AF65-F5344CB8AC3E}">
        <p14:creationId xmlns:p14="http://schemas.microsoft.com/office/powerpoint/2010/main" val="981525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6.jpe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blipFill dpi="0" rotWithShape="1">
            <a:blip r:embed="rId3">
              <a:alphaModFix amt="10000"/>
            </a:blip>
            <a:srcRect/>
            <a:stretch>
              <a:fillRect/>
            </a:stretch>
          </a:blipFill>
          <a:ln/>
        </p:spPr>
      </p:sp>
      <p:sp>
        <p:nvSpPr>
          <p:cNvPr id="5" name="Text 2"/>
          <p:cNvSpPr/>
          <p:nvPr/>
        </p:nvSpPr>
        <p:spPr>
          <a:xfrm>
            <a:off x="947499" y="620911"/>
            <a:ext cx="8339376" cy="2705695"/>
          </a:xfrm>
          <a:prstGeom prst="rect">
            <a:avLst/>
          </a:prstGeom>
          <a:noFill/>
          <a:ln/>
        </p:spPr>
        <p:txBody>
          <a:bodyPr wrap="square" rtlCol="0" anchor="t"/>
          <a:lstStyle/>
          <a:p>
            <a:pPr marL="0" indent="0" algn="ctr">
              <a:lnSpc>
                <a:spcPts val="7101"/>
              </a:lnSpc>
              <a:buNone/>
            </a:pPr>
            <a:r>
              <a:rPr lang="en-US" sz="5681" b="1" dirty="0" err="1" smtClean="0">
                <a:solidFill>
                  <a:srgbClr val="FFFFFF"/>
                </a:solidFill>
                <a:latin typeface="Syne" pitchFamily="34" charset="0"/>
                <a:ea typeface="Syne" pitchFamily="34" charset="-122"/>
                <a:cs typeface="Syne" pitchFamily="34" charset="-120"/>
              </a:rPr>
              <a:t>Trabajo</a:t>
            </a:r>
            <a:r>
              <a:rPr lang="en-US" sz="5681" b="1" dirty="0" smtClean="0">
                <a:solidFill>
                  <a:srgbClr val="FFFFFF"/>
                </a:solidFill>
                <a:latin typeface="Syne" pitchFamily="34" charset="0"/>
                <a:ea typeface="Syne" pitchFamily="34" charset="-122"/>
                <a:cs typeface="Syne" pitchFamily="34" charset="-120"/>
              </a:rPr>
              <a:t> </a:t>
            </a:r>
            <a:r>
              <a:rPr lang="en-US" sz="5681" b="1" dirty="0" err="1" smtClean="0">
                <a:solidFill>
                  <a:srgbClr val="FFFFFF"/>
                </a:solidFill>
                <a:latin typeface="Syne" pitchFamily="34" charset="0"/>
                <a:ea typeface="Syne" pitchFamily="34" charset="-122"/>
                <a:cs typeface="Syne" pitchFamily="34" charset="-120"/>
              </a:rPr>
              <a:t>Practico</a:t>
            </a:r>
            <a:endParaRPr lang="en-US" sz="5681" b="1" dirty="0" smtClean="0">
              <a:solidFill>
                <a:srgbClr val="FFFFFF"/>
              </a:solidFill>
              <a:latin typeface="Syne" pitchFamily="34" charset="0"/>
              <a:ea typeface="Syne" pitchFamily="34" charset="-122"/>
              <a:cs typeface="Syne" pitchFamily="34" charset="-120"/>
            </a:endParaRPr>
          </a:p>
          <a:p>
            <a:pPr marL="0" indent="0" algn="ctr">
              <a:lnSpc>
                <a:spcPts val="7101"/>
              </a:lnSpc>
              <a:buNone/>
            </a:pPr>
            <a:r>
              <a:rPr lang="en-US" sz="5681" b="1" dirty="0" err="1" smtClean="0">
                <a:solidFill>
                  <a:srgbClr val="FFFFFF"/>
                </a:solidFill>
                <a:latin typeface="Syne" pitchFamily="34" charset="0"/>
                <a:ea typeface="Syne" pitchFamily="34" charset="-122"/>
                <a:cs typeface="Syne" pitchFamily="34" charset="-120"/>
              </a:rPr>
              <a:t>Inteligencia</a:t>
            </a:r>
            <a:r>
              <a:rPr lang="en-US" sz="5681" b="1" dirty="0" smtClean="0">
                <a:solidFill>
                  <a:srgbClr val="FFFFFF"/>
                </a:solidFill>
                <a:latin typeface="Syne" pitchFamily="34" charset="0"/>
                <a:ea typeface="Syne" pitchFamily="34" charset="-122"/>
                <a:cs typeface="Syne" pitchFamily="34" charset="-120"/>
              </a:rPr>
              <a:t> Artificial</a:t>
            </a:r>
          </a:p>
          <a:p>
            <a:pPr marL="0" indent="0" algn="ctr">
              <a:lnSpc>
                <a:spcPts val="7101"/>
              </a:lnSpc>
              <a:buNone/>
            </a:pPr>
            <a:r>
              <a:rPr lang="en-US" sz="5681" b="1" dirty="0" err="1" smtClean="0">
                <a:solidFill>
                  <a:srgbClr val="FFFFFF"/>
                </a:solidFill>
                <a:latin typeface="Syne" pitchFamily="34" charset="0"/>
                <a:ea typeface="Syne" pitchFamily="34" charset="-122"/>
                <a:cs typeface="Syne" pitchFamily="34" charset="-120"/>
              </a:rPr>
              <a:t>TensorFlow</a:t>
            </a:r>
            <a:r>
              <a:rPr lang="en-US" sz="5681" b="1" dirty="0" smtClean="0">
                <a:solidFill>
                  <a:srgbClr val="FFFFFF"/>
                </a:solidFill>
                <a:latin typeface="Syne" pitchFamily="34" charset="0"/>
                <a:ea typeface="Syne" pitchFamily="34" charset="-122"/>
                <a:cs typeface="Syne" pitchFamily="34" charset="-120"/>
              </a:rPr>
              <a:t> y </a:t>
            </a:r>
            <a:r>
              <a:rPr lang="en-US" sz="5681" b="1" dirty="0" err="1" smtClean="0">
                <a:solidFill>
                  <a:srgbClr val="FFFFFF"/>
                </a:solidFill>
                <a:latin typeface="Syne" pitchFamily="34" charset="0"/>
                <a:ea typeface="Syne" pitchFamily="34" charset="-122"/>
                <a:cs typeface="Syne" pitchFamily="34" charset="-120"/>
              </a:rPr>
              <a:t>Pytorch</a:t>
            </a:r>
            <a:endParaRPr lang="en-US" sz="5681" b="1" dirty="0" smtClean="0">
              <a:solidFill>
                <a:srgbClr val="FFFFFF"/>
              </a:solidFill>
              <a:latin typeface="Syne" pitchFamily="34" charset="0"/>
              <a:ea typeface="Syne" pitchFamily="34" charset="-122"/>
              <a:cs typeface="Syne" pitchFamily="34" charset="-120"/>
            </a:endParaRPr>
          </a:p>
          <a:p>
            <a:pPr marL="0" indent="0" algn="ctr">
              <a:lnSpc>
                <a:spcPts val="7101"/>
              </a:lnSpc>
              <a:buNone/>
            </a:pPr>
            <a:endParaRPr lang="en-US" sz="5681" dirty="0"/>
          </a:p>
        </p:txBody>
      </p:sp>
      <p:sp>
        <p:nvSpPr>
          <p:cNvPr id="6" name="Text 3"/>
          <p:cNvSpPr/>
          <p:nvPr/>
        </p:nvSpPr>
        <p:spPr>
          <a:xfrm>
            <a:off x="871299" y="4174211"/>
            <a:ext cx="7477601" cy="3712489"/>
          </a:xfrm>
          <a:prstGeom prst="rect">
            <a:avLst/>
          </a:prstGeom>
          <a:noFill/>
          <a:ln/>
        </p:spPr>
        <p:txBody>
          <a:bodyPr wrap="square" rtlCol="0" anchor="t"/>
          <a:lstStyle/>
          <a:p>
            <a:pPr marL="0" indent="0">
              <a:lnSpc>
                <a:spcPts val="2799"/>
              </a:lnSpc>
              <a:buNone/>
            </a:pPr>
            <a:r>
              <a:rPr lang="en-US" sz="1750" dirty="0" err="1" smtClean="0">
                <a:solidFill>
                  <a:srgbClr val="D9E1FF"/>
                </a:solidFill>
                <a:latin typeface="Arimo" pitchFamily="34" charset="0"/>
                <a:ea typeface="Arimo" pitchFamily="34" charset="-122"/>
                <a:cs typeface="Arimo" pitchFamily="34" charset="-120"/>
              </a:rPr>
              <a:t>Materia</a:t>
            </a:r>
            <a:r>
              <a:rPr lang="en-US" sz="1750" dirty="0" smtClean="0">
                <a:solidFill>
                  <a:srgbClr val="D9E1FF"/>
                </a:solidFill>
                <a:latin typeface="Arimo" pitchFamily="34" charset="0"/>
                <a:ea typeface="Arimo" pitchFamily="34" charset="-122"/>
                <a:cs typeface="Arimo" pitchFamily="34" charset="-120"/>
              </a:rPr>
              <a:t>: </a:t>
            </a:r>
            <a:r>
              <a:rPr lang="en-US" sz="1750" dirty="0" err="1" smtClean="0">
                <a:solidFill>
                  <a:srgbClr val="D9E1FF"/>
                </a:solidFill>
                <a:latin typeface="Arimo" pitchFamily="34" charset="0"/>
                <a:ea typeface="Arimo" pitchFamily="34" charset="-122"/>
                <a:cs typeface="Arimo" pitchFamily="34" charset="-120"/>
              </a:rPr>
              <a:t>Programacion</a:t>
            </a:r>
            <a:r>
              <a:rPr lang="en-US" sz="1750" dirty="0" smtClean="0">
                <a:solidFill>
                  <a:srgbClr val="D9E1FF"/>
                </a:solidFill>
                <a:latin typeface="Arimo" pitchFamily="34" charset="0"/>
                <a:ea typeface="Arimo" pitchFamily="34" charset="-122"/>
                <a:cs typeface="Arimo" pitchFamily="34" charset="-120"/>
              </a:rPr>
              <a:t> Python</a:t>
            </a:r>
          </a:p>
          <a:p>
            <a:pPr marL="0" indent="0">
              <a:lnSpc>
                <a:spcPts val="2799"/>
              </a:lnSpc>
              <a:buNone/>
            </a:pPr>
            <a:r>
              <a:rPr lang="en-US" sz="1750" dirty="0" err="1" smtClean="0">
                <a:solidFill>
                  <a:srgbClr val="D9E1FF"/>
                </a:solidFill>
                <a:latin typeface="Arimo" pitchFamily="34" charset="0"/>
                <a:ea typeface="Arimo" pitchFamily="34" charset="-122"/>
                <a:cs typeface="Arimo" pitchFamily="34" charset="-120"/>
              </a:rPr>
              <a:t>Profesor</a:t>
            </a:r>
            <a:r>
              <a:rPr lang="en-US" sz="1750" dirty="0" smtClean="0">
                <a:solidFill>
                  <a:srgbClr val="D9E1FF"/>
                </a:solidFill>
                <a:latin typeface="Arimo" pitchFamily="34" charset="0"/>
                <a:ea typeface="Arimo" pitchFamily="34" charset="-122"/>
                <a:cs typeface="Arimo" pitchFamily="34" charset="-120"/>
              </a:rPr>
              <a:t> : Juan Pablo Sosa</a:t>
            </a:r>
          </a:p>
          <a:p>
            <a:pPr marL="0" indent="0">
              <a:lnSpc>
                <a:spcPts val="2799"/>
              </a:lnSpc>
              <a:buNone/>
            </a:pPr>
            <a:r>
              <a:rPr lang="en-US" sz="1750" dirty="0" err="1" smtClean="0">
                <a:solidFill>
                  <a:srgbClr val="D9E1FF"/>
                </a:solidFill>
                <a:latin typeface="Arimo" pitchFamily="34" charset="0"/>
                <a:ea typeface="Arimo" pitchFamily="34" charset="-122"/>
                <a:cs typeface="Arimo" pitchFamily="34" charset="-120"/>
              </a:rPr>
              <a:t>Integrantes</a:t>
            </a:r>
            <a:r>
              <a:rPr lang="en-US" sz="1750" dirty="0" smtClean="0">
                <a:solidFill>
                  <a:srgbClr val="D9E1FF"/>
                </a:solidFill>
                <a:latin typeface="Arimo" pitchFamily="34" charset="0"/>
                <a:ea typeface="Arimo" pitchFamily="34" charset="-122"/>
                <a:cs typeface="Arimo" pitchFamily="34" charset="-120"/>
              </a:rPr>
              <a:t> del </a:t>
            </a:r>
            <a:r>
              <a:rPr lang="en-US" sz="1750" dirty="0" err="1" smtClean="0">
                <a:solidFill>
                  <a:srgbClr val="D9E1FF"/>
                </a:solidFill>
                <a:latin typeface="Arimo" pitchFamily="34" charset="0"/>
                <a:ea typeface="Arimo" pitchFamily="34" charset="-122"/>
                <a:cs typeface="Arimo" pitchFamily="34" charset="-120"/>
              </a:rPr>
              <a:t>Grupo</a:t>
            </a:r>
            <a:r>
              <a:rPr lang="en-US" sz="1750" dirty="0" smtClean="0">
                <a:solidFill>
                  <a:srgbClr val="D9E1FF"/>
                </a:solidFill>
                <a:latin typeface="Arimo" pitchFamily="34" charset="0"/>
                <a:ea typeface="Arimo" pitchFamily="34" charset="-122"/>
                <a:cs typeface="Arimo" pitchFamily="34" charset="-120"/>
              </a:rPr>
              <a:t> 4: </a:t>
            </a:r>
          </a:p>
          <a:p>
            <a:pPr marL="285750" indent="-285750">
              <a:lnSpc>
                <a:spcPts val="2799"/>
              </a:lnSpc>
              <a:buFont typeface="Arial" pitchFamily="34" charset="0"/>
              <a:buChar char="•"/>
            </a:pPr>
            <a:r>
              <a:rPr lang="en-US" sz="1750" dirty="0" smtClean="0">
                <a:solidFill>
                  <a:srgbClr val="D9E1FF"/>
                </a:solidFill>
                <a:latin typeface="Arimo" pitchFamily="34" charset="0"/>
                <a:ea typeface="Arimo" pitchFamily="34" charset="-122"/>
                <a:cs typeface="Arimo" pitchFamily="34" charset="-120"/>
              </a:rPr>
              <a:t>Ariel Pereira</a:t>
            </a:r>
          </a:p>
          <a:p>
            <a:pPr marL="285750" indent="-285750">
              <a:lnSpc>
                <a:spcPts val="2799"/>
              </a:lnSpc>
              <a:buFont typeface="Arial" pitchFamily="34" charset="0"/>
              <a:buChar char="•"/>
            </a:pPr>
            <a:r>
              <a:rPr lang="en-US" sz="1750" dirty="0" smtClean="0">
                <a:solidFill>
                  <a:srgbClr val="D9E1FF"/>
                </a:solidFill>
                <a:latin typeface="Arimo" pitchFamily="34" charset="0"/>
                <a:ea typeface="Arimo" pitchFamily="34" charset="-122"/>
                <a:cs typeface="Arimo" pitchFamily="34" charset="-120"/>
              </a:rPr>
              <a:t>Alejandro Gunter</a:t>
            </a:r>
          </a:p>
          <a:p>
            <a:pPr marL="285750" indent="-285750">
              <a:lnSpc>
                <a:spcPts val="2799"/>
              </a:lnSpc>
              <a:buFont typeface="Arial" pitchFamily="34" charset="0"/>
              <a:buChar char="•"/>
            </a:pPr>
            <a:r>
              <a:rPr lang="en-US" sz="1750" dirty="0" err="1" smtClean="0">
                <a:solidFill>
                  <a:srgbClr val="D9E1FF"/>
                </a:solidFill>
                <a:latin typeface="Arimo" pitchFamily="34" charset="0"/>
                <a:ea typeface="Arimo" pitchFamily="34" charset="-122"/>
                <a:cs typeface="Arimo" pitchFamily="34" charset="-120"/>
              </a:rPr>
              <a:t>Facundo</a:t>
            </a:r>
            <a:r>
              <a:rPr lang="en-US" sz="1750" dirty="0" smtClean="0">
                <a:solidFill>
                  <a:srgbClr val="D9E1FF"/>
                </a:solidFill>
                <a:latin typeface="Arimo" pitchFamily="34" charset="0"/>
                <a:ea typeface="Arimo" pitchFamily="34" charset="-122"/>
                <a:cs typeface="Arimo" pitchFamily="34" charset="-120"/>
              </a:rPr>
              <a:t> </a:t>
            </a:r>
            <a:r>
              <a:rPr lang="en-US" sz="1750" dirty="0" err="1" smtClean="0">
                <a:solidFill>
                  <a:srgbClr val="D9E1FF"/>
                </a:solidFill>
                <a:latin typeface="Arimo" pitchFamily="34" charset="0"/>
                <a:ea typeface="Arimo" pitchFamily="34" charset="-122"/>
                <a:cs typeface="Arimo" pitchFamily="34" charset="-120"/>
              </a:rPr>
              <a:t>Baynac</a:t>
            </a:r>
            <a:endParaRPr lang="en-US" sz="1750" dirty="0" smtClean="0">
              <a:solidFill>
                <a:srgbClr val="D9E1FF"/>
              </a:solidFill>
              <a:latin typeface="Arimo" pitchFamily="34" charset="0"/>
              <a:ea typeface="Arimo" pitchFamily="34" charset="-122"/>
              <a:cs typeface="Arimo" pitchFamily="34" charset="-120"/>
            </a:endParaRPr>
          </a:p>
          <a:p>
            <a:pPr marL="285750" indent="-285750">
              <a:lnSpc>
                <a:spcPts val="2799"/>
              </a:lnSpc>
              <a:buFont typeface="Arial" pitchFamily="34" charset="0"/>
              <a:buChar char="•"/>
            </a:pPr>
            <a:r>
              <a:rPr lang="en-US" sz="1750" dirty="0" smtClean="0">
                <a:solidFill>
                  <a:srgbClr val="D9E1FF"/>
                </a:solidFill>
                <a:latin typeface="Arimo" pitchFamily="34" charset="0"/>
                <a:ea typeface="Arimo" pitchFamily="34" charset="-122"/>
                <a:cs typeface="Arimo" pitchFamily="34" charset="-120"/>
              </a:rPr>
              <a:t>Jose </a:t>
            </a:r>
            <a:r>
              <a:rPr lang="en-US" sz="1750" dirty="0" err="1" smtClean="0">
                <a:solidFill>
                  <a:srgbClr val="D9E1FF"/>
                </a:solidFill>
                <a:latin typeface="Arimo" pitchFamily="34" charset="0"/>
                <a:ea typeface="Arimo" pitchFamily="34" charset="-122"/>
                <a:cs typeface="Arimo" pitchFamily="34" charset="-120"/>
              </a:rPr>
              <a:t>Lizarraga</a:t>
            </a:r>
            <a:endParaRPr lang="en-US" sz="1750" dirty="0" smtClean="0">
              <a:solidFill>
                <a:srgbClr val="D9E1FF"/>
              </a:solidFill>
              <a:latin typeface="Arimo" pitchFamily="34" charset="0"/>
              <a:ea typeface="Arimo" pitchFamily="34" charset="-122"/>
              <a:cs typeface="Arimo" pitchFamily="34" charset="-120"/>
            </a:endParaRPr>
          </a:p>
          <a:p>
            <a:pPr marL="285750" indent="-285750">
              <a:lnSpc>
                <a:spcPts val="2799"/>
              </a:lnSpc>
              <a:buFont typeface="Arial" pitchFamily="34" charset="0"/>
              <a:buChar char="•"/>
            </a:pPr>
            <a:r>
              <a:rPr lang="en-US" sz="1750" dirty="0" smtClean="0">
                <a:solidFill>
                  <a:srgbClr val="D9E1FF"/>
                </a:solidFill>
                <a:latin typeface="Arimo" pitchFamily="34" charset="0"/>
                <a:ea typeface="Arimo" pitchFamily="34" charset="-122"/>
                <a:cs typeface="Arimo" pitchFamily="34" charset="-120"/>
              </a:rPr>
              <a:t>Nicolas Puente</a:t>
            </a:r>
          </a:p>
          <a:p>
            <a:pPr marL="285750" indent="-285750">
              <a:lnSpc>
                <a:spcPts val="2799"/>
              </a:lnSpc>
              <a:buFont typeface="Arial" pitchFamily="34" charset="0"/>
              <a:buChar char="•"/>
            </a:pPr>
            <a:r>
              <a:rPr lang="en-US" sz="1750" dirty="0" smtClean="0">
                <a:solidFill>
                  <a:srgbClr val="D9E1FF"/>
                </a:solidFill>
                <a:latin typeface="Arimo" pitchFamily="34" charset="0"/>
                <a:ea typeface="Arimo" pitchFamily="34" charset="-122"/>
                <a:cs typeface="Arimo" pitchFamily="34" charset="-120"/>
              </a:rPr>
              <a:t>Tomas Herrera</a:t>
            </a:r>
          </a:p>
          <a:p>
            <a:pPr marL="0" indent="0">
              <a:lnSpc>
                <a:spcPts val="2799"/>
              </a:lnSpc>
              <a:buNone/>
            </a:pPr>
            <a:endParaRPr lang="en-US" sz="1750" dirty="0" smtClean="0">
              <a:solidFill>
                <a:srgbClr val="D9E1FF"/>
              </a:solidFill>
              <a:latin typeface="Arimo" pitchFamily="34" charset="0"/>
              <a:ea typeface="Arimo" pitchFamily="34" charset="-122"/>
              <a:cs typeface="Arimo" pitchFamily="34" charset="-120"/>
            </a:endParaRPr>
          </a:p>
          <a:p>
            <a:pPr marL="0" indent="0">
              <a:lnSpc>
                <a:spcPts val="2799"/>
              </a:lnSpc>
              <a:buNone/>
            </a:pPr>
            <a:r>
              <a:rPr lang="en-US" sz="1750" dirty="0" smtClean="0">
                <a:solidFill>
                  <a:srgbClr val="D9E1FF"/>
                </a:solidFill>
                <a:latin typeface="Arimo" pitchFamily="34" charset="0"/>
                <a:ea typeface="Arimo" pitchFamily="34" charset="-122"/>
                <a:cs typeface="Arimo" pitchFamily="34" charset="-120"/>
              </a:rPr>
              <a:t> </a:t>
            </a:r>
            <a:endParaRPr lang="en-US" sz="1750" dirty="0"/>
          </a:p>
        </p:txBody>
      </p:sp>
      <p:pic>
        <p:nvPicPr>
          <p:cNvPr id="7" name="Image 0" descr="preencoded.png"/>
          <p:cNvPicPr>
            <a:picLocks noChangeAspect="1"/>
          </p:cNvPicPr>
          <p:nvPr/>
        </p:nvPicPr>
        <p:blipFill>
          <a:blip r:embed="rId4"/>
          <a:stretch>
            <a:fillRect/>
          </a:stretch>
        </p:blipFill>
        <p:spPr>
          <a:xfrm>
            <a:off x="11104243" y="1"/>
            <a:ext cx="3533775" cy="4571061"/>
          </a:xfrm>
          <a:prstGeom prst="rect">
            <a:avLst/>
          </a:prstGeom>
        </p:spPr>
      </p:pic>
      <p:pic>
        <p:nvPicPr>
          <p:cNvPr id="8" name="Image 0" descr="preencoded.png"/>
          <p:cNvPicPr>
            <a:picLocks noChangeAspect="1"/>
          </p:cNvPicPr>
          <p:nvPr/>
        </p:nvPicPr>
        <p:blipFill>
          <a:blip r:embed="rId5"/>
          <a:stretch>
            <a:fillRect/>
          </a:stretch>
        </p:blipFill>
        <p:spPr>
          <a:xfrm>
            <a:off x="11104243" y="4114801"/>
            <a:ext cx="3533775" cy="4114798"/>
          </a:xfrm>
          <a:prstGeom prst="rect">
            <a:avLst/>
          </a:prstGeom>
        </p:spPr>
      </p:pic>
      <p:pic>
        <p:nvPicPr>
          <p:cNvPr id="9" name="Image 1" descr="preencoded.png"/>
          <p:cNvPicPr>
            <a:picLocks noChangeAspect="1"/>
          </p:cNvPicPr>
          <p:nvPr/>
        </p:nvPicPr>
        <p:blipFill>
          <a:blip r:embed="rId6"/>
          <a:stretch>
            <a:fillRect/>
          </a:stretch>
        </p:blipFill>
        <p:spPr>
          <a:xfrm>
            <a:off x="11151867" y="4892041"/>
            <a:ext cx="3438525" cy="2026920"/>
          </a:xfrm>
          <a:prstGeom prst="rect">
            <a:avLst/>
          </a:prstGeom>
        </p:spPr>
      </p:pic>
      <p:pic>
        <p:nvPicPr>
          <p:cNvPr id="5126" name="Picture 6" descr="Create powerful ai, machine learning, deep learning or data science models  by Kashif0107 | Fiver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6225" y="4114801"/>
            <a:ext cx="7018017" cy="41147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blipFill dpi="0" rotWithShape="1">
            <a:blip r:embed="rId3">
              <a:alphaModFix amt="10000"/>
            </a:blip>
            <a:srcRect/>
            <a:stretch>
              <a:fillRect/>
            </a:stretch>
          </a:blipFill>
          <a:ln/>
        </p:spPr>
      </p:sp>
      <p:pic>
        <p:nvPicPr>
          <p:cNvPr id="4" name="Image 0" descr="preencoded.png"/>
          <p:cNvPicPr>
            <a:picLocks noChangeAspect="1"/>
          </p:cNvPicPr>
          <p:nvPr/>
        </p:nvPicPr>
        <p:blipFill>
          <a:blip r:embed="rId4"/>
          <a:stretch>
            <a:fillRect/>
          </a:stretch>
        </p:blipFill>
        <p:spPr>
          <a:xfrm>
            <a:off x="9151620" y="0"/>
            <a:ext cx="5486400" cy="8229600"/>
          </a:xfrm>
          <a:prstGeom prst="rect">
            <a:avLst/>
          </a:prstGeom>
        </p:spPr>
      </p:pic>
      <p:pic>
        <p:nvPicPr>
          <p:cNvPr id="5" name="Image 1" descr="preencoded.png"/>
          <p:cNvPicPr>
            <a:picLocks noChangeAspect="1"/>
          </p:cNvPicPr>
          <p:nvPr/>
        </p:nvPicPr>
        <p:blipFill>
          <a:blip r:embed="rId5"/>
          <a:stretch>
            <a:fillRect/>
          </a:stretch>
        </p:blipFill>
        <p:spPr>
          <a:xfrm>
            <a:off x="10088880" y="3101340"/>
            <a:ext cx="3611880" cy="2026920"/>
          </a:xfrm>
          <a:prstGeom prst="rect">
            <a:avLst/>
          </a:prstGeom>
        </p:spPr>
      </p:pic>
      <p:sp>
        <p:nvSpPr>
          <p:cNvPr id="6" name="Text 2"/>
          <p:cNvSpPr/>
          <p:nvPr/>
        </p:nvSpPr>
        <p:spPr>
          <a:xfrm>
            <a:off x="833199" y="1243727"/>
            <a:ext cx="7477601" cy="1960245"/>
          </a:xfrm>
          <a:prstGeom prst="rect">
            <a:avLst/>
          </a:prstGeom>
          <a:noFill/>
          <a:ln/>
        </p:spPr>
        <p:txBody>
          <a:bodyPr wrap="square" rtlCol="0" anchor="t"/>
          <a:lstStyle/>
          <a:p>
            <a:pPr marL="0" indent="0">
              <a:lnSpc>
                <a:spcPts val="5146"/>
              </a:lnSpc>
              <a:buNone/>
            </a:pPr>
            <a:r>
              <a:rPr lang="en-US" sz="4117" b="1" dirty="0">
                <a:solidFill>
                  <a:srgbClr val="FFFFFF"/>
                </a:solidFill>
                <a:latin typeface="Syne" pitchFamily="34" charset="0"/>
                <a:ea typeface="Syne" pitchFamily="34" charset="-122"/>
                <a:cs typeface="Syne" pitchFamily="34" charset="-120"/>
              </a:rPr>
              <a:t>Librería Pytorch para desarrollo de modelos de IA</a:t>
            </a:r>
            <a:endParaRPr lang="en-US" sz="4117" dirty="0"/>
          </a:p>
        </p:txBody>
      </p:sp>
      <p:sp>
        <p:nvSpPr>
          <p:cNvPr id="7" name="Text 3"/>
          <p:cNvSpPr/>
          <p:nvPr/>
        </p:nvSpPr>
        <p:spPr>
          <a:xfrm>
            <a:off x="833199" y="3537228"/>
            <a:ext cx="7477601" cy="1777008"/>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PyTorch es una poderosa librería de código abierto desarrollada por Facebook AI Research para el desarrollo de modelos de aprendizaje profundo. Ofrece una interfaz intuitiva y flexible para crear y entrenar redes neuronales, y cuenta con herramientas avanzadas para la optimización y automatización del proceso de entrenamiento.</a:t>
            </a:r>
            <a:endParaRPr lang="en-US" sz="1750" dirty="0"/>
          </a:p>
        </p:txBody>
      </p:sp>
      <p:sp>
        <p:nvSpPr>
          <p:cNvPr id="8" name="Text 4"/>
          <p:cNvSpPr/>
          <p:nvPr/>
        </p:nvSpPr>
        <p:spPr>
          <a:xfrm>
            <a:off x="833199" y="5564148"/>
            <a:ext cx="7477601"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PyTorch se ha convertido en una de las librerías más populares entre los científicos e ingenieros de IA, gracias a su facilidad de uso, rendimiento y amplia comunidad de desarrolladores que contribuyen constantemente a su mejora y expansión.</a:t>
            </a:r>
            <a:endParaRPr lang="en-US" sz="175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blipFill dpi="0" rotWithShape="1">
            <a:blip r:embed="rId3">
              <a:alphaModFix amt="10000"/>
            </a:blip>
            <a:srcRect/>
            <a:stretch>
              <a:fillRect/>
            </a:stretch>
          </a:blipFill>
          <a:ln/>
        </p:spPr>
      </p:sp>
      <p:pic>
        <p:nvPicPr>
          <p:cNvPr id="4" name="Image 0"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2"/>
          <p:cNvSpPr/>
          <p:nvPr/>
        </p:nvSpPr>
        <p:spPr>
          <a:xfrm>
            <a:off x="833199" y="1243727"/>
            <a:ext cx="7477601" cy="1960245"/>
          </a:xfrm>
          <a:prstGeom prst="rect">
            <a:avLst/>
          </a:prstGeom>
          <a:noFill/>
          <a:ln/>
        </p:spPr>
        <p:txBody>
          <a:bodyPr wrap="square" rtlCol="0" anchor="t"/>
          <a:lstStyle/>
          <a:p>
            <a:pPr marL="0" indent="0">
              <a:lnSpc>
                <a:spcPts val="5146"/>
              </a:lnSpc>
              <a:buNone/>
            </a:pPr>
            <a:r>
              <a:rPr lang="en-US" sz="4117" b="1" dirty="0">
                <a:solidFill>
                  <a:srgbClr val="FFFFFF"/>
                </a:solidFill>
                <a:latin typeface="Syne" pitchFamily="34" charset="0"/>
                <a:ea typeface="Syne" pitchFamily="34" charset="-122"/>
                <a:cs typeface="Syne" pitchFamily="34" charset="-120"/>
              </a:rPr>
              <a:t>Librería Tensorflow para desarrollo de modelos de IA</a:t>
            </a:r>
            <a:endParaRPr lang="en-US" sz="4117" dirty="0"/>
          </a:p>
        </p:txBody>
      </p:sp>
      <p:sp>
        <p:nvSpPr>
          <p:cNvPr id="6" name="Text 3"/>
          <p:cNvSpPr/>
          <p:nvPr/>
        </p:nvSpPr>
        <p:spPr>
          <a:xfrm>
            <a:off x="833199" y="3537228"/>
            <a:ext cx="7477601" cy="1777008"/>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TensorFlow es una de las bibliotecas de aprendizaje automático más populares y poderosas en la actualidad. Desarrollada por Google, TensorFlow permite crear y desplegar modelos de aprendizaje profundo de manera eficiente y escalable. Ofrece una amplia gama de funcionalidades para el desarrollo de aplicaciones de inteligencia artificial.</a:t>
            </a:r>
            <a:endParaRPr lang="en-US" sz="1750" dirty="0"/>
          </a:p>
        </p:txBody>
      </p:sp>
      <p:sp>
        <p:nvSpPr>
          <p:cNvPr id="7" name="Text 4"/>
          <p:cNvSpPr/>
          <p:nvPr/>
        </p:nvSpPr>
        <p:spPr>
          <a:xfrm>
            <a:off x="833199" y="5564148"/>
            <a:ext cx="7477601"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Con TensorFlow, los desarrolladores pueden construir y entrenar redes neuronales complejas, optimizar modelos para mejorar su rendimiento, y desplegar soluciones de IA en una variedad de entornos, desde dispositivos móviles hasta centros de datos a escala empresarial.</a:t>
            </a:r>
            <a:endParaRPr lang="en-US" sz="175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blipFill dpi="0" rotWithShape="1">
            <a:blip r:embed="rId3">
              <a:alphaModFix amt="10000"/>
            </a:blip>
            <a:srcRect/>
            <a:stretch>
              <a:fillRect/>
            </a:stretch>
          </a:blipFill>
          <a:ln/>
        </p:spPr>
      </p:sp>
      <p:pic>
        <p:nvPicPr>
          <p:cNvPr id="4" name="Image 0"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2"/>
          <p:cNvSpPr/>
          <p:nvPr/>
        </p:nvSpPr>
        <p:spPr>
          <a:xfrm>
            <a:off x="825937" y="740688"/>
            <a:ext cx="9320808" cy="1226344"/>
          </a:xfrm>
          <a:prstGeom prst="rect">
            <a:avLst/>
          </a:prstGeom>
          <a:noFill/>
          <a:ln/>
        </p:spPr>
        <p:txBody>
          <a:bodyPr wrap="square" rtlCol="0" anchor="t"/>
          <a:lstStyle/>
          <a:p>
            <a:pPr marL="0" indent="0">
              <a:lnSpc>
                <a:spcPts val="4828"/>
              </a:lnSpc>
              <a:buNone/>
            </a:pPr>
            <a:r>
              <a:rPr lang="en-US" sz="3863" b="1" dirty="0">
                <a:solidFill>
                  <a:srgbClr val="FFFFFF"/>
                </a:solidFill>
                <a:latin typeface="Syne" pitchFamily="34" charset="0"/>
                <a:ea typeface="Syne" pitchFamily="34" charset="-122"/>
                <a:cs typeface="Syne" pitchFamily="34" charset="-120"/>
              </a:rPr>
              <a:t>Aplicaciones de PyTorch y TensorFlow</a:t>
            </a:r>
            <a:endParaRPr lang="en-US" sz="3863" dirty="0"/>
          </a:p>
        </p:txBody>
      </p:sp>
      <p:sp>
        <p:nvSpPr>
          <p:cNvPr id="6" name="Shape 3"/>
          <p:cNvSpPr/>
          <p:nvPr/>
        </p:nvSpPr>
        <p:spPr>
          <a:xfrm>
            <a:off x="825937" y="2514243"/>
            <a:ext cx="469106" cy="469106"/>
          </a:xfrm>
          <a:prstGeom prst="roundRect">
            <a:avLst>
              <a:gd name="adj" fmla="val 13333"/>
            </a:avLst>
          </a:prstGeom>
          <a:solidFill>
            <a:srgbClr val="1E1B4A"/>
          </a:solidFill>
          <a:ln/>
        </p:spPr>
      </p:sp>
      <p:sp>
        <p:nvSpPr>
          <p:cNvPr id="7" name="Text 4"/>
          <p:cNvSpPr/>
          <p:nvPr/>
        </p:nvSpPr>
        <p:spPr>
          <a:xfrm>
            <a:off x="1003102" y="2564844"/>
            <a:ext cx="114776" cy="367903"/>
          </a:xfrm>
          <a:prstGeom prst="rect">
            <a:avLst/>
          </a:prstGeom>
          <a:noFill/>
          <a:ln/>
        </p:spPr>
        <p:txBody>
          <a:bodyPr wrap="none" rtlCol="0" anchor="t"/>
          <a:lstStyle/>
          <a:p>
            <a:pPr marL="0" indent="0" algn="ctr">
              <a:lnSpc>
                <a:spcPts val="2897"/>
              </a:lnSpc>
              <a:buNone/>
            </a:pPr>
            <a:r>
              <a:rPr lang="en-US" sz="2318" b="1" dirty="0">
                <a:solidFill>
                  <a:srgbClr val="FFFFFF"/>
                </a:solidFill>
                <a:latin typeface="Syne" pitchFamily="34" charset="0"/>
                <a:ea typeface="Syne" pitchFamily="34" charset="-122"/>
                <a:cs typeface="Syne" pitchFamily="34" charset="-120"/>
              </a:rPr>
              <a:t>1</a:t>
            </a:r>
            <a:endParaRPr lang="en-US" sz="2318" dirty="0"/>
          </a:p>
        </p:txBody>
      </p:sp>
      <p:sp>
        <p:nvSpPr>
          <p:cNvPr id="8" name="Text 5"/>
          <p:cNvSpPr/>
          <p:nvPr/>
        </p:nvSpPr>
        <p:spPr>
          <a:xfrm>
            <a:off x="1503521" y="2514243"/>
            <a:ext cx="2452807" cy="306586"/>
          </a:xfrm>
          <a:prstGeom prst="rect">
            <a:avLst/>
          </a:prstGeom>
          <a:noFill/>
          <a:ln/>
        </p:spPr>
        <p:txBody>
          <a:bodyPr wrap="none" rtlCol="0" anchor="t"/>
          <a:lstStyle/>
          <a:p>
            <a:pPr marL="0" indent="0">
              <a:lnSpc>
                <a:spcPts val="2414"/>
              </a:lnSpc>
              <a:buNone/>
            </a:pPr>
            <a:r>
              <a:rPr lang="en-US" sz="1931" b="1" dirty="0">
                <a:solidFill>
                  <a:srgbClr val="FFFFFF"/>
                </a:solidFill>
                <a:latin typeface="Syne" pitchFamily="34" charset="0"/>
                <a:ea typeface="Syne" pitchFamily="34" charset="-122"/>
                <a:cs typeface="Syne" pitchFamily="34" charset="-120"/>
              </a:rPr>
              <a:t>PyTorch</a:t>
            </a:r>
            <a:endParaRPr lang="en-US" sz="1931" dirty="0"/>
          </a:p>
        </p:txBody>
      </p:sp>
      <p:sp>
        <p:nvSpPr>
          <p:cNvPr id="9" name="Text 6"/>
          <p:cNvSpPr/>
          <p:nvPr/>
        </p:nvSpPr>
        <p:spPr>
          <a:xfrm>
            <a:off x="1503521" y="2945844"/>
            <a:ext cx="3878580" cy="2667953"/>
          </a:xfrm>
          <a:prstGeom prst="rect">
            <a:avLst/>
          </a:prstGeom>
          <a:noFill/>
          <a:ln/>
        </p:spPr>
        <p:txBody>
          <a:bodyPr wrap="square" rtlCol="0" anchor="t"/>
          <a:lstStyle/>
          <a:p>
            <a:pPr marL="0" indent="0">
              <a:lnSpc>
                <a:spcPts val="2627"/>
              </a:lnSpc>
              <a:buNone/>
            </a:pPr>
            <a:r>
              <a:rPr lang="en-US" sz="1642" dirty="0">
                <a:solidFill>
                  <a:srgbClr val="D9E1FF"/>
                </a:solidFill>
                <a:latin typeface="Arimo" pitchFamily="34" charset="0"/>
                <a:ea typeface="Arimo" pitchFamily="34" charset="-122"/>
                <a:cs typeface="Arimo" pitchFamily="34" charset="-120"/>
              </a:rPr>
              <a:t>PyTorch permite a los desarrolladores crear redes neuronales complejas y optimizar modelos para mejorar su rendimiento. Esto lo convierte en una excelente opción para desarrollar </a:t>
            </a:r>
            <a:r>
              <a:rPr lang="en-US" sz="1642" b="1" dirty="0">
                <a:solidFill>
                  <a:srgbClr val="D9E1FF"/>
                </a:solidFill>
                <a:latin typeface="Arimo" pitchFamily="34" charset="0"/>
                <a:ea typeface="Arimo" pitchFamily="34" charset="-122"/>
                <a:cs typeface="Arimo" pitchFamily="34" charset="-120"/>
              </a:rPr>
              <a:t>aplicaciones de visión artificial</a:t>
            </a:r>
            <a:r>
              <a:rPr lang="en-US" sz="1642" dirty="0">
                <a:solidFill>
                  <a:srgbClr val="D9E1FF"/>
                </a:solidFill>
                <a:latin typeface="Arimo" pitchFamily="34" charset="0"/>
                <a:ea typeface="Arimo" pitchFamily="34" charset="-122"/>
                <a:cs typeface="Arimo" pitchFamily="34" charset="-120"/>
              </a:rPr>
              <a:t>, como reconocimiento de imágenes y videos, con una alta precisión.</a:t>
            </a:r>
            <a:endParaRPr lang="en-US" sz="1642" dirty="0"/>
          </a:p>
        </p:txBody>
      </p:sp>
      <p:sp>
        <p:nvSpPr>
          <p:cNvPr id="10" name="Shape 7"/>
          <p:cNvSpPr/>
          <p:nvPr/>
        </p:nvSpPr>
        <p:spPr>
          <a:xfrm>
            <a:off x="5590580" y="2514243"/>
            <a:ext cx="469106" cy="469106"/>
          </a:xfrm>
          <a:prstGeom prst="roundRect">
            <a:avLst>
              <a:gd name="adj" fmla="val 13333"/>
            </a:avLst>
          </a:prstGeom>
          <a:solidFill>
            <a:srgbClr val="1E1B4A"/>
          </a:solidFill>
          <a:ln/>
        </p:spPr>
      </p:sp>
      <p:sp>
        <p:nvSpPr>
          <p:cNvPr id="11" name="Text 8"/>
          <p:cNvSpPr/>
          <p:nvPr/>
        </p:nvSpPr>
        <p:spPr>
          <a:xfrm>
            <a:off x="5733336" y="2564844"/>
            <a:ext cx="183594" cy="367903"/>
          </a:xfrm>
          <a:prstGeom prst="rect">
            <a:avLst/>
          </a:prstGeom>
          <a:noFill/>
          <a:ln/>
        </p:spPr>
        <p:txBody>
          <a:bodyPr wrap="none" rtlCol="0" anchor="t"/>
          <a:lstStyle/>
          <a:p>
            <a:pPr marL="0" indent="0" algn="ctr">
              <a:lnSpc>
                <a:spcPts val="2897"/>
              </a:lnSpc>
              <a:buNone/>
            </a:pPr>
            <a:r>
              <a:rPr lang="en-US" sz="2318" b="1" dirty="0">
                <a:solidFill>
                  <a:srgbClr val="FFFFFF"/>
                </a:solidFill>
                <a:latin typeface="Syne" pitchFamily="34" charset="0"/>
                <a:ea typeface="Syne" pitchFamily="34" charset="-122"/>
                <a:cs typeface="Syne" pitchFamily="34" charset="-120"/>
              </a:rPr>
              <a:t>2</a:t>
            </a:r>
            <a:endParaRPr lang="en-US" sz="2318" dirty="0"/>
          </a:p>
        </p:txBody>
      </p:sp>
      <p:sp>
        <p:nvSpPr>
          <p:cNvPr id="12" name="Text 9"/>
          <p:cNvSpPr/>
          <p:nvPr/>
        </p:nvSpPr>
        <p:spPr>
          <a:xfrm>
            <a:off x="6268164" y="2514243"/>
            <a:ext cx="2452807" cy="306586"/>
          </a:xfrm>
          <a:prstGeom prst="rect">
            <a:avLst/>
          </a:prstGeom>
          <a:noFill/>
          <a:ln/>
        </p:spPr>
        <p:txBody>
          <a:bodyPr wrap="none" rtlCol="0" anchor="t"/>
          <a:lstStyle/>
          <a:p>
            <a:pPr marL="0" indent="0">
              <a:lnSpc>
                <a:spcPts val="2414"/>
              </a:lnSpc>
              <a:buNone/>
            </a:pPr>
            <a:r>
              <a:rPr lang="en-US" sz="1931" b="1" dirty="0">
                <a:solidFill>
                  <a:srgbClr val="FFFFFF"/>
                </a:solidFill>
                <a:latin typeface="Syne" pitchFamily="34" charset="0"/>
                <a:ea typeface="Syne" pitchFamily="34" charset="-122"/>
                <a:cs typeface="Syne" pitchFamily="34" charset="-120"/>
              </a:rPr>
              <a:t>PyTorch</a:t>
            </a:r>
            <a:endParaRPr lang="en-US" sz="1931" dirty="0"/>
          </a:p>
        </p:txBody>
      </p:sp>
      <p:sp>
        <p:nvSpPr>
          <p:cNvPr id="13" name="Text 10"/>
          <p:cNvSpPr/>
          <p:nvPr/>
        </p:nvSpPr>
        <p:spPr>
          <a:xfrm>
            <a:off x="6268164" y="2945844"/>
            <a:ext cx="3878580" cy="2000964"/>
          </a:xfrm>
          <a:prstGeom prst="rect">
            <a:avLst/>
          </a:prstGeom>
          <a:noFill/>
          <a:ln/>
        </p:spPr>
        <p:txBody>
          <a:bodyPr wrap="square" rtlCol="0" anchor="t"/>
          <a:lstStyle/>
          <a:p>
            <a:pPr marL="0" indent="0">
              <a:lnSpc>
                <a:spcPts val="2627"/>
              </a:lnSpc>
              <a:buNone/>
            </a:pPr>
            <a:r>
              <a:rPr lang="en-US" sz="1642" dirty="0">
                <a:solidFill>
                  <a:srgbClr val="D9E1FF"/>
                </a:solidFill>
                <a:latin typeface="Arimo" pitchFamily="34" charset="0"/>
                <a:ea typeface="Arimo" pitchFamily="34" charset="-122"/>
                <a:cs typeface="Arimo" pitchFamily="34" charset="-120"/>
              </a:rPr>
              <a:t>Además, PyTorch es ideal para crear </a:t>
            </a:r>
            <a:r>
              <a:rPr lang="en-US" sz="1642" b="1" dirty="0">
                <a:solidFill>
                  <a:srgbClr val="D9E1FF"/>
                </a:solidFill>
                <a:latin typeface="Arimo" pitchFamily="34" charset="0"/>
                <a:ea typeface="Arimo" pitchFamily="34" charset="-122"/>
                <a:cs typeface="Arimo" pitchFamily="34" charset="-120"/>
              </a:rPr>
              <a:t>sistemas de procesamiento de lenguaje natural</a:t>
            </a:r>
            <a:r>
              <a:rPr lang="en-US" sz="1642" dirty="0">
                <a:solidFill>
                  <a:srgbClr val="D9E1FF"/>
                </a:solidFill>
                <a:latin typeface="Arimo" pitchFamily="34" charset="0"/>
                <a:ea typeface="Arimo" pitchFamily="34" charset="-122"/>
                <a:cs typeface="Arimo" pitchFamily="34" charset="-120"/>
              </a:rPr>
              <a:t>, como chatbots y asistentes virtuales, gracias a su soporte para redes neuronales recurrentes y transformers.</a:t>
            </a:r>
            <a:endParaRPr lang="en-US" sz="1642" dirty="0"/>
          </a:p>
        </p:txBody>
      </p:sp>
      <p:sp>
        <p:nvSpPr>
          <p:cNvPr id="14" name="Shape 11"/>
          <p:cNvSpPr/>
          <p:nvPr/>
        </p:nvSpPr>
        <p:spPr>
          <a:xfrm>
            <a:off x="825937" y="6056828"/>
            <a:ext cx="469106" cy="469106"/>
          </a:xfrm>
          <a:prstGeom prst="roundRect">
            <a:avLst>
              <a:gd name="adj" fmla="val 13333"/>
            </a:avLst>
          </a:prstGeom>
          <a:solidFill>
            <a:srgbClr val="1E1B4A"/>
          </a:solidFill>
          <a:ln/>
        </p:spPr>
      </p:sp>
      <p:sp>
        <p:nvSpPr>
          <p:cNvPr id="15" name="Text 12"/>
          <p:cNvSpPr/>
          <p:nvPr/>
        </p:nvSpPr>
        <p:spPr>
          <a:xfrm>
            <a:off x="966192" y="6107430"/>
            <a:ext cx="188595" cy="367903"/>
          </a:xfrm>
          <a:prstGeom prst="rect">
            <a:avLst/>
          </a:prstGeom>
          <a:noFill/>
          <a:ln/>
        </p:spPr>
        <p:txBody>
          <a:bodyPr wrap="none" rtlCol="0" anchor="t"/>
          <a:lstStyle/>
          <a:p>
            <a:pPr marL="0" indent="0" algn="ctr">
              <a:lnSpc>
                <a:spcPts val="2897"/>
              </a:lnSpc>
              <a:buNone/>
            </a:pPr>
            <a:r>
              <a:rPr lang="en-US" sz="2318" b="1" dirty="0">
                <a:solidFill>
                  <a:srgbClr val="FFFFFF"/>
                </a:solidFill>
                <a:latin typeface="Syne" pitchFamily="34" charset="0"/>
                <a:ea typeface="Syne" pitchFamily="34" charset="-122"/>
                <a:cs typeface="Syne" pitchFamily="34" charset="-120"/>
              </a:rPr>
              <a:t>3</a:t>
            </a:r>
            <a:endParaRPr lang="en-US" sz="2318" dirty="0"/>
          </a:p>
        </p:txBody>
      </p:sp>
      <p:sp>
        <p:nvSpPr>
          <p:cNvPr id="16" name="Text 13"/>
          <p:cNvSpPr/>
          <p:nvPr/>
        </p:nvSpPr>
        <p:spPr>
          <a:xfrm>
            <a:off x="1503521" y="6056828"/>
            <a:ext cx="2452807" cy="306586"/>
          </a:xfrm>
          <a:prstGeom prst="rect">
            <a:avLst/>
          </a:prstGeom>
          <a:noFill/>
          <a:ln/>
        </p:spPr>
        <p:txBody>
          <a:bodyPr wrap="none" rtlCol="0" anchor="t"/>
          <a:lstStyle/>
          <a:p>
            <a:pPr marL="0" indent="0">
              <a:lnSpc>
                <a:spcPts val="2414"/>
              </a:lnSpc>
              <a:buNone/>
            </a:pPr>
            <a:r>
              <a:rPr lang="en-US" sz="1931" b="1" dirty="0">
                <a:solidFill>
                  <a:srgbClr val="FFFFFF"/>
                </a:solidFill>
                <a:latin typeface="Syne" pitchFamily="34" charset="0"/>
                <a:ea typeface="Syne" pitchFamily="34" charset="-122"/>
                <a:cs typeface="Syne" pitchFamily="34" charset="-120"/>
              </a:rPr>
              <a:t>TensorFlow</a:t>
            </a:r>
            <a:endParaRPr lang="en-US" sz="1931" dirty="0"/>
          </a:p>
        </p:txBody>
      </p:sp>
      <p:sp>
        <p:nvSpPr>
          <p:cNvPr id="17" name="Text 14"/>
          <p:cNvSpPr/>
          <p:nvPr/>
        </p:nvSpPr>
        <p:spPr>
          <a:xfrm>
            <a:off x="1503521" y="6488430"/>
            <a:ext cx="8643223" cy="1000482"/>
          </a:xfrm>
          <a:prstGeom prst="rect">
            <a:avLst/>
          </a:prstGeom>
          <a:noFill/>
          <a:ln/>
        </p:spPr>
        <p:txBody>
          <a:bodyPr wrap="square" rtlCol="0" anchor="t"/>
          <a:lstStyle/>
          <a:p>
            <a:pPr marL="0" indent="0">
              <a:lnSpc>
                <a:spcPts val="2627"/>
              </a:lnSpc>
              <a:buNone/>
            </a:pPr>
            <a:r>
              <a:rPr lang="en-US" sz="1642" dirty="0">
                <a:solidFill>
                  <a:srgbClr val="D9E1FF"/>
                </a:solidFill>
                <a:latin typeface="Arimo" pitchFamily="34" charset="0"/>
                <a:ea typeface="Arimo" pitchFamily="34" charset="-122"/>
                <a:cs typeface="Arimo" pitchFamily="34" charset="-120"/>
              </a:rPr>
              <a:t>TensorFlow destaca por su capacidad de </a:t>
            </a:r>
            <a:r>
              <a:rPr lang="en-US" sz="1642" b="1" dirty="0">
                <a:solidFill>
                  <a:srgbClr val="D9E1FF"/>
                </a:solidFill>
                <a:latin typeface="Arimo" pitchFamily="34" charset="0"/>
                <a:ea typeface="Arimo" pitchFamily="34" charset="-122"/>
                <a:cs typeface="Arimo" pitchFamily="34" charset="-120"/>
              </a:rPr>
              <a:t>implementar modelos de IA a gran escala</a:t>
            </a:r>
            <a:r>
              <a:rPr lang="en-US" sz="1642" dirty="0">
                <a:solidFill>
                  <a:srgbClr val="D9E1FF"/>
                </a:solidFill>
                <a:latin typeface="Arimo" pitchFamily="34" charset="0"/>
                <a:ea typeface="Arimo" pitchFamily="34" charset="-122"/>
                <a:cs typeface="Arimo" pitchFamily="34" charset="-120"/>
              </a:rPr>
              <a:t>, lo que lo convierte en una excelente opción para aplicaciones empresariales que requieren alto rendimiento y escalabilidad, como </a:t>
            </a:r>
            <a:r>
              <a:rPr lang="en-US" sz="1642" b="1" dirty="0">
                <a:solidFill>
                  <a:srgbClr val="D9E1FF"/>
                </a:solidFill>
                <a:latin typeface="Arimo" pitchFamily="34" charset="0"/>
                <a:ea typeface="Arimo" pitchFamily="34" charset="-122"/>
                <a:cs typeface="Arimo" pitchFamily="34" charset="-120"/>
              </a:rPr>
              <a:t>predicción de ventas</a:t>
            </a:r>
            <a:r>
              <a:rPr lang="en-US" sz="1642" dirty="0">
                <a:solidFill>
                  <a:srgbClr val="D9E1FF"/>
                </a:solidFill>
                <a:latin typeface="Arimo" pitchFamily="34" charset="0"/>
                <a:ea typeface="Arimo" pitchFamily="34" charset="-122"/>
                <a:cs typeface="Arimo" pitchFamily="34" charset="-120"/>
              </a:rPr>
              <a:t> o </a:t>
            </a:r>
            <a:r>
              <a:rPr lang="en-US" sz="1642" b="1" dirty="0">
                <a:solidFill>
                  <a:srgbClr val="D9E1FF"/>
                </a:solidFill>
                <a:latin typeface="Arimo" pitchFamily="34" charset="0"/>
                <a:ea typeface="Arimo" pitchFamily="34" charset="-122"/>
                <a:cs typeface="Arimo" pitchFamily="34" charset="-120"/>
              </a:rPr>
              <a:t>detección de fraude</a:t>
            </a:r>
            <a:r>
              <a:rPr lang="en-US" sz="1642" dirty="0">
                <a:solidFill>
                  <a:srgbClr val="D9E1FF"/>
                </a:solidFill>
                <a:latin typeface="Arimo" pitchFamily="34" charset="0"/>
                <a:ea typeface="Arimo" pitchFamily="34" charset="-122"/>
                <a:cs typeface="Arimo" pitchFamily="34" charset="-120"/>
              </a:rPr>
              <a:t>.</a:t>
            </a:r>
            <a:endParaRPr lang="en-US" sz="1642"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blipFill dpi="0" rotWithShape="1">
            <a:blip r:embed="rId3">
              <a:alphaModFix amt="10000"/>
            </a:blip>
            <a:srcRect/>
            <a:stretch>
              <a:fillRect/>
            </a:stretch>
          </a:blipFill>
          <a:ln/>
        </p:spPr>
      </p:sp>
      <p:sp>
        <p:nvSpPr>
          <p:cNvPr id="4" name="Text 2"/>
          <p:cNvSpPr/>
          <p:nvPr/>
        </p:nvSpPr>
        <p:spPr>
          <a:xfrm>
            <a:off x="557689" y="240030"/>
            <a:ext cx="9933503" cy="1306830"/>
          </a:xfrm>
          <a:prstGeom prst="rect">
            <a:avLst/>
          </a:prstGeom>
          <a:noFill/>
          <a:ln/>
        </p:spPr>
        <p:txBody>
          <a:bodyPr wrap="square" rtlCol="0" anchor="t"/>
          <a:lstStyle/>
          <a:p>
            <a:pPr marL="0" indent="0">
              <a:lnSpc>
                <a:spcPts val="5146"/>
              </a:lnSpc>
              <a:buNone/>
            </a:pPr>
            <a:r>
              <a:rPr lang="en-US" sz="4117" b="1" dirty="0" err="1" smtClean="0">
                <a:solidFill>
                  <a:srgbClr val="FFFFFF"/>
                </a:solidFill>
                <a:latin typeface="Syne" pitchFamily="34" charset="0"/>
                <a:ea typeface="Syne" pitchFamily="34" charset="-122"/>
                <a:cs typeface="Syne" pitchFamily="34" charset="-120"/>
              </a:rPr>
              <a:t>Librerías</a:t>
            </a:r>
            <a:r>
              <a:rPr lang="en-US" sz="4117" b="1" dirty="0" smtClean="0">
                <a:solidFill>
                  <a:srgbClr val="FFFFFF"/>
                </a:solidFill>
                <a:latin typeface="Syne" pitchFamily="34" charset="0"/>
                <a:ea typeface="Syne" pitchFamily="34" charset="-122"/>
                <a:cs typeface="Syne" pitchFamily="34" charset="-120"/>
              </a:rPr>
              <a:t> </a:t>
            </a:r>
            <a:r>
              <a:rPr lang="en-US" sz="4117" b="1" dirty="0" err="1" smtClean="0">
                <a:solidFill>
                  <a:srgbClr val="FFFFFF"/>
                </a:solidFill>
                <a:latin typeface="Syne" pitchFamily="34" charset="0"/>
                <a:ea typeface="Syne" pitchFamily="34" charset="-122"/>
                <a:cs typeface="Syne" pitchFamily="34" charset="-120"/>
              </a:rPr>
              <a:t>Oficiales</a:t>
            </a:r>
            <a:r>
              <a:rPr lang="en-US" sz="4117" b="1" dirty="0" smtClean="0">
                <a:solidFill>
                  <a:srgbClr val="FFFFFF"/>
                </a:solidFill>
                <a:latin typeface="Syne" pitchFamily="34" charset="0"/>
                <a:ea typeface="Syne" pitchFamily="34" charset="-122"/>
                <a:cs typeface="Syne" pitchFamily="34" charset="-120"/>
              </a:rPr>
              <a:t> de </a:t>
            </a:r>
            <a:r>
              <a:rPr lang="en-US" sz="4117" b="1" dirty="0" err="1" smtClean="0">
                <a:solidFill>
                  <a:srgbClr val="FFFFFF"/>
                </a:solidFill>
                <a:latin typeface="Syne" pitchFamily="34" charset="0"/>
                <a:ea typeface="Syne" pitchFamily="34" charset="-122"/>
                <a:cs typeface="Syne" pitchFamily="34" charset="-120"/>
              </a:rPr>
              <a:t>Pytorch</a:t>
            </a:r>
            <a:endParaRPr lang="en-US" sz="4117" dirty="0"/>
          </a:p>
        </p:txBody>
      </p:sp>
      <p:sp>
        <p:nvSpPr>
          <p:cNvPr id="6" name="Text 3"/>
          <p:cNvSpPr/>
          <p:nvPr/>
        </p:nvSpPr>
        <p:spPr>
          <a:xfrm>
            <a:off x="443389" y="1986228"/>
            <a:ext cx="2614017" cy="326827"/>
          </a:xfrm>
          <a:prstGeom prst="rect">
            <a:avLst/>
          </a:prstGeom>
          <a:noFill/>
          <a:ln/>
        </p:spPr>
        <p:txBody>
          <a:bodyPr wrap="none" rtlCol="0" anchor="t"/>
          <a:lstStyle/>
          <a:p>
            <a:pPr marL="0" indent="0" algn="l">
              <a:lnSpc>
                <a:spcPts val="2573"/>
              </a:lnSpc>
              <a:buNone/>
            </a:pPr>
            <a:r>
              <a:rPr lang="en-US" sz="2058" b="1" dirty="0" err="1" smtClean="0">
                <a:solidFill>
                  <a:srgbClr val="FFFFFF"/>
                </a:solidFill>
                <a:latin typeface="Syne" pitchFamily="34" charset="0"/>
                <a:ea typeface="Syne" pitchFamily="34" charset="-122"/>
                <a:cs typeface="Syne" pitchFamily="34" charset="-120"/>
              </a:rPr>
              <a:t>TorchVision</a:t>
            </a:r>
            <a:endParaRPr lang="en-US" sz="2058" dirty="0"/>
          </a:p>
        </p:txBody>
      </p:sp>
      <p:sp>
        <p:nvSpPr>
          <p:cNvPr id="7" name="Text 4"/>
          <p:cNvSpPr/>
          <p:nvPr/>
        </p:nvSpPr>
        <p:spPr>
          <a:xfrm>
            <a:off x="557689" y="2435899"/>
            <a:ext cx="10604243" cy="853619"/>
          </a:xfrm>
          <a:prstGeom prst="rect">
            <a:avLst/>
          </a:prstGeom>
          <a:noFill/>
          <a:ln/>
        </p:spPr>
        <p:txBody>
          <a:bodyPr wrap="square" rtlCol="0" anchor="t"/>
          <a:lstStyle/>
          <a:p>
            <a:pPr marL="0" indent="0" algn="l">
              <a:lnSpc>
                <a:spcPts val="2799"/>
              </a:lnSpc>
              <a:buNone/>
            </a:pPr>
            <a:r>
              <a:rPr lang="en-US" sz="1600" dirty="0" err="1" smtClean="0">
                <a:solidFill>
                  <a:srgbClr val="D9E1FF"/>
                </a:solidFill>
                <a:latin typeface="Arimo" pitchFamily="34" charset="0"/>
                <a:ea typeface="Arimo" pitchFamily="34" charset="-122"/>
                <a:cs typeface="Arimo" pitchFamily="34" charset="-120"/>
              </a:rPr>
              <a:t>Es</a:t>
            </a:r>
            <a:r>
              <a:rPr lang="en-US" sz="1600" dirty="0" smtClean="0">
                <a:solidFill>
                  <a:srgbClr val="D9E1FF"/>
                </a:solidFill>
                <a:latin typeface="Arimo" pitchFamily="34" charset="0"/>
                <a:ea typeface="Arimo" pitchFamily="34" charset="-122"/>
                <a:cs typeface="Arimo" pitchFamily="34" charset="-120"/>
              </a:rPr>
              <a:t> </a:t>
            </a:r>
            <a:r>
              <a:rPr lang="en-US" sz="1600" dirty="0" err="1" smtClean="0">
                <a:solidFill>
                  <a:srgbClr val="D9E1FF"/>
                </a:solidFill>
                <a:latin typeface="Arimo" pitchFamily="34" charset="0"/>
                <a:ea typeface="Arimo" pitchFamily="34" charset="-122"/>
                <a:cs typeface="Arimo" pitchFamily="34" charset="-120"/>
              </a:rPr>
              <a:t>una</a:t>
            </a:r>
            <a:r>
              <a:rPr lang="en-US" sz="1600" dirty="0" smtClean="0">
                <a:solidFill>
                  <a:srgbClr val="D9E1FF"/>
                </a:solidFill>
                <a:latin typeface="Arimo" pitchFamily="34" charset="0"/>
                <a:ea typeface="Arimo" pitchFamily="34" charset="-122"/>
                <a:cs typeface="Arimo" pitchFamily="34" charset="-120"/>
              </a:rPr>
              <a:t> </a:t>
            </a:r>
            <a:r>
              <a:rPr lang="en-US" sz="1600" dirty="0" err="1" smtClean="0">
                <a:solidFill>
                  <a:srgbClr val="D9E1FF"/>
                </a:solidFill>
                <a:latin typeface="Arimo" pitchFamily="34" charset="0"/>
                <a:ea typeface="Arimo" pitchFamily="34" charset="-122"/>
                <a:cs typeface="Arimo" pitchFamily="34" charset="-120"/>
              </a:rPr>
              <a:t>bliblioteca</a:t>
            </a:r>
            <a:r>
              <a:rPr lang="en-US" sz="1600" dirty="0" smtClean="0">
                <a:solidFill>
                  <a:srgbClr val="D9E1FF"/>
                </a:solidFill>
                <a:latin typeface="Arimo" pitchFamily="34" charset="0"/>
                <a:ea typeface="Arimo" pitchFamily="34" charset="-122"/>
                <a:cs typeface="Arimo" pitchFamily="34" charset="-120"/>
              </a:rPr>
              <a:t> </a:t>
            </a:r>
            <a:r>
              <a:rPr lang="en-US" sz="1600" dirty="0" err="1" smtClean="0">
                <a:solidFill>
                  <a:srgbClr val="D9E1FF"/>
                </a:solidFill>
                <a:latin typeface="Arimo" pitchFamily="34" charset="0"/>
                <a:ea typeface="Arimo" pitchFamily="34" charset="-122"/>
                <a:cs typeface="Arimo" pitchFamily="34" charset="-120"/>
              </a:rPr>
              <a:t>dedicada</a:t>
            </a:r>
            <a:r>
              <a:rPr lang="en-US" sz="1600" dirty="0" smtClean="0">
                <a:solidFill>
                  <a:srgbClr val="D9E1FF"/>
                </a:solidFill>
                <a:latin typeface="Arimo" pitchFamily="34" charset="0"/>
                <a:ea typeface="Arimo" pitchFamily="34" charset="-122"/>
                <a:cs typeface="Arimo" pitchFamily="34" charset="-120"/>
              </a:rPr>
              <a:t> a la vision </a:t>
            </a:r>
            <a:r>
              <a:rPr lang="en-US" sz="1600" dirty="0" err="1" smtClean="0">
                <a:solidFill>
                  <a:srgbClr val="D9E1FF"/>
                </a:solidFill>
                <a:latin typeface="Arimo" pitchFamily="34" charset="0"/>
                <a:ea typeface="Arimo" pitchFamily="34" charset="-122"/>
                <a:cs typeface="Arimo" pitchFamily="34" charset="-120"/>
              </a:rPr>
              <a:t>por</a:t>
            </a:r>
            <a:r>
              <a:rPr lang="en-US" sz="1600" dirty="0" smtClean="0">
                <a:solidFill>
                  <a:srgbClr val="D9E1FF"/>
                </a:solidFill>
                <a:latin typeface="Arimo" pitchFamily="34" charset="0"/>
                <a:ea typeface="Arimo" pitchFamily="34" charset="-122"/>
                <a:cs typeface="Arimo" pitchFamily="34" charset="-120"/>
              </a:rPr>
              <a:t> </a:t>
            </a:r>
            <a:r>
              <a:rPr lang="en-US" sz="1600" dirty="0" err="1" smtClean="0">
                <a:solidFill>
                  <a:srgbClr val="D9E1FF"/>
                </a:solidFill>
                <a:latin typeface="Arimo" pitchFamily="34" charset="0"/>
                <a:ea typeface="Arimo" pitchFamily="34" charset="-122"/>
                <a:cs typeface="Arimo" pitchFamily="34" charset="-120"/>
              </a:rPr>
              <a:t>computadora</a:t>
            </a:r>
            <a:r>
              <a:rPr lang="en-US" sz="1600" dirty="0" smtClean="0">
                <a:solidFill>
                  <a:srgbClr val="D9E1FF"/>
                </a:solidFill>
                <a:latin typeface="Arimo" pitchFamily="34" charset="0"/>
                <a:ea typeface="Arimo" pitchFamily="34" charset="-122"/>
                <a:cs typeface="Arimo" pitchFamily="34" charset="-120"/>
              </a:rPr>
              <a:t> </a:t>
            </a:r>
            <a:r>
              <a:rPr lang="en-US" sz="1600" dirty="0" err="1" smtClean="0">
                <a:solidFill>
                  <a:srgbClr val="D9E1FF"/>
                </a:solidFill>
                <a:latin typeface="Arimo" pitchFamily="34" charset="0"/>
                <a:ea typeface="Arimo" pitchFamily="34" charset="-122"/>
                <a:cs typeface="Arimo" pitchFamily="34" charset="-120"/>
              </a:rPr>
              <a:t>que</a:t>
            </a:r>
            <a:r>
              <a:rPr lang="en-US" sz="1600" dirty="0" smtClean="0">
                <a:solidFill>
                  <a:srgbClr val="D9E1FF"/>
                </a:solidFill>
                <a:latin typeface="Arimo" pitchFamily="34" charset="0"/>
                <a:ea typeface="Arimo" pitchFamily="34" charset="-122"/>
                <a:cs typeface="Arimo" pitchFamily="34" charset="-120"/>
              </a:rPr>
              <a:t> </a:t>
            </a:r>
            <a:r>
              <a:rPr lang="en-US" sz="1600" dirty="0" err="1" smtClean="0">
                <a:solidFill>
                  <a:srgbClr val="D9E1FF"/>
                </a:solidFill>
                <a:latin typeface="Arimo" pitchFamily="34" charset="0"/>
                <a:ea typeface="Arimo" pitchFamily="34" charset="-122"/>
                <a:cs typeface="Arimo" pitchFamily="34" charset="-120"/>
              </a:rPr>
              <a:t>proporciona</a:t>
            </a:r>
            <a:r>
              <a:rPr lang="en-US" sz="1600" dirty="0" smtClean="0">
                <a:solidFill>
                  <a:srgbClr val="D9E1FF"/>
                </a:solidFill>
                <a:latin typeface="Arimo" pitchFamily="34" charset="0"/>
                <a:ea typeface="Arimo" pitchFamily="34" charset="-122"/>
                <a:cs typeface="Arimo" pitchFamily="34" charset="-120"/>
              </a:rPr>
              <a:t> un </a:t>
            </a:r>
            <a:r>
              <a:rPr lang="en-US" sz="1600" dirty="0" err="1" smtClean="0">
                <a:solidFill>
                  <a:srgbClr val="D9E1FF"/>
                </a:solidFill>
                <a:latin typeface="Arimo" pitchFamily="34" charset="0"/>
                <a:ea typeface="Arimo" pitchFamily="34" charset="-122"/>
                <a:cs typeface="Arimo" pitchFamily="34" charset="-120"/>
              </a:rPr>
              <a:t>conjunto</a:t>
            </a:r>
            <a:r>
              <a:rPr lang="en-US" sz="1600" dirty="0" smtClean="0">
                <a:solidFill>
                  <a:srgbClr val="D9E1FF"/>
                </a:solidFill>
                <a:latin typeface="Arimo" pitchFamily="34" charset="0"/>
                <a:ea typeface="Arimo" pitchFamily="34" charset="-122"/>
                <a:cs typeface="Arimo" pitchFamily="34" charset="-120"/>
              </a:rPr>
              <a:t> de </a:t>
            </a:r>
            <a:r>
              <a:rPr lang="en-US" sz="1600" dirty="0" err="1" smtClean="0">
                <a:solidFill>
                  <a:srgbClr val="D9E1FF"/>
                </a:solidFill>
                <a:latin typeface="Arimo" pitchFamily="34" charset="0"/>
                <a:ea typeface="Arimo" pitchFamily="34" charset="-122"/>
                <a:cs typeface="Arimo" pitchFamily="34" charset="-120"/>
              </a:rPr>
              <a:t>datos</a:t>
            </a:r>
            <a:r>
              <a:rPr lang="en-US" sz="1600" dirty="0" smtClean="0">
                <a:solidFill>
                  <a:srgbClr val="D9E1FF"/>
                </a:solidFill>
                <a:latin typeface="Arimo" pitchFamily="34" charset="0"/>
                <a:ea typeface="Arimo" pitchFamily="34" charset="-122"/>
                <a:cs typeface="Arimo" pitchFamily="34" charset="-120"/>
              </a:rPr>
              <a:t> pre </a:t>
            </a:r>
            <a:r>
              <a:rPr lang="en-US" sz="1600" dirty="0" err="1" smtClean="0">
                <a:solidFill>
                  <a:srgbClr val="D9E1FF"/>
                </a:solidFill>
                <a:latin typeface="Arimo" pitchFamily="34" charset="0"/>
                <a:ea typeface="Arimo" pitchFamily="34" charset="-122"/>
                <a:cs typeface="Arimo" pitchFamily="34" charset="-120"/>
              </a:rPr>
              <a:t>procesados</a:t>
            </a:r>
            <a:r>
              <a:rPr lang="en-US" sz="1600" dirty="0" smtClean="0">
                <a:solidFill>
                  <a:srgbClr val="D9E1FF"/>
                </a:solidFill>
                <a:latin typeface="Arimo" pitchFamily="34" charset="0"/>
                <a:ea typeface="Arimo" pitchFamily="34" charset="-122"/>
                <a:cs typeface="Arimo" pitchFamily="34" charset="-120"/>
              </a:rPr>
              <a:t>, </a:t>
            </a:r>
            <a:r>
              <a:rPr lang="en-US" sz="1600" dirty="0" err="1" smtClean="0">
                <a:solidFill>
                  <a:srgbClr val="D9E1FF"/>
                </a:solidFill>
                <a:latin typeface="Arimo" pitchFamily="34" charset="0"/>
                <a:ea typeface="Arimo" pitchFamily="34" charset="-122"/>
                <a:cs typeface="Arimo" pitchFamily="34" charset="-120"/>
              </a:rPr>
              <a:t>modelos</a:t>
            </a:r>
            <a:r>
              <a:rPr lang="en-US" sz="1600" dirty="0" smtClean="0">
                <a:solidFill>
                  <a:srgbClr val="D9E1FF"/>
                </a:solidFill>
                <a:latin typeface="Arimo" pitchFamily="34" charset="0"/>
                <a:ea typeface="Arimo" pitchFamily="34" charset="-122"/>
                <a:cs typeface="Arimo" pitchFamily="34" charset="-120"/>
              </a:rPr>
              <a:t> pre </a:t>
            </a:r>
            <a:r>
              <a:rPr lang="en-US" sz="1600" dirty="0" err="1" smtClean="0">
                <a:solidFill>
                  <a:srgbClr val="D9E1FF"/>
                </a:solidFill>
                <a:latin typeface="Arimo" pitchFamily="34" charset="0"/>
                <a:ea typeface="Arimo" pitchFamily="34" charset="-122"/>
                <a:cs typeface="Arimo" pitchFamily="34" charset="-120"/>
              </a:rPr>
              <a:t>entrenados</a:t>
            </a:r>
            <a:r>
              <a:rPr lang="en-US" sz="1600" dirty="0" smtClean="0">
                <a:solidFill>
                  <a:srgbClr val="D9E1FF"/>
                </a:solidFill>
                <a:latin typeface="Arimo" pitchFamily="34" charset="0"/>
                <a:ea typeface="Arimo" pitchFamily="34" charset="-122"/>
                <a:cs typeface="Arimo" pitchFamily="34" charset="-120"/>
              </a:rPr>
              <a:t> y </a:t>
            </a:r>
            <a:r>
              <a:rPr lang="en-US" sz="1600" dirty="0" err="1" smtClean="0">
                <a:solidFill>
                  <a:srgbClr val="D9E1FF"/>
                </a:solidFill>
                <a:latin typeface="Arimo" pitchFamily="34" charset="0"/>
                <a:ea typeface="Arimo" pitchFamily="34" charset="-122"/>
                <a:cs typeface="Arimo" pitchFamily="34" charset="-120"/>
              </a:rPr>
              <a:t>herramientas</a:t>
            </a:r>
            <a:r>
              <a:rPr lang="en-US" sz="1600" dirty="0" smtClean="0">
                <a:solidFill>
                  <a:srgbClr val="D9E1FF"/>
                </a:solidFill>
                <a:latin typeface="Arimo" pitchFamily="34" charset="0"/>
                <a:ea typeface="Arimo" pitchFamily="34" charset="-122"/>
                <a:cs typeface="Arimo" pitchFamily="34" charset="-120"/>
              </a:rPr>
              <a:t> </a:t>
            </a:r>
            <a:r>
              <a:rPr lang="en-US" sz="1600" dirty="0" err="1" smtClean="0">
                <a:solidFill>
                  <a:srgbClr val="D9E1FF"/>
                </a:solidFill>
                <a:latin typeface="Arimo" pitchFamily="34" charset="0"/>
                <a:ea typeface="Arimo" pitchFamily="34" charset="-122"/>
                <a:cs typeface="Arimo" pitchFamily="34" charset="-120"/>
              </a:rPr>
              <a:t>para</a:t>
            </a:r>
            <a:r>
              <a:rPr lang="en-US" sz="1600" dirty="0" smtClean="0">
                <a:solidFill>
                  <a:srgbClr val="D9E1FF"/>
                </a:solidFill>
                <a:latin typeface="Arimo" pitchFamily="34" charset="0"/>
                <a:ea typeface="Arimo" pitchFamily="34" charset="-122"/>
                <a:cs typeface="Arimo" pitchFamily="34" charset="-120"/>
              </a:rPr>
              <a:t> la </a:t>
            </a:r>
            <a:r>
              <a:rPr lang="en-US" sz="1600" dirty="0" err="1" smtClean="0">
                <a:solidFill>
                  <a:srgbClr val="D9E1FF"/>
                </a:solidFill>
                <a:latin typeface="Arimo" pitchFamily="34" charset="0"/>
                <a:ea typeface="Arimo" pitchFamily="34" charset="-122"/>
                <a:cs typeface="Arimo" pitchFamily="34" charset="-120"/>
              </a:rPr>
              <a:t>creacion</a:t>
            </a:r>
            <a:r>
              <a:rPr lang="en-US" sz="1600" dirty="0" smtClean="0">
                <a:solidFill>
                  <a:srgbClr val="D9E1FF"/>
                </a:solidFill>
                <a:latin typeface="Arimo" pitchFamily="34" charset="0"/>
                <a:ea typeface="Arimo" pitchFamily="34" charset="-122"/>
                <a:cs typeface="Arimo" pitchFamily="34" charset="-120"/>
              </a:rPr>
              <a:t> de vision artificial.</a:t>
            </a:r>
            <a:endParaRPr lang="en-US" sz="1600" dirty="0"/>
          </a:p>
        </p:txBody>
      </p:sp>
      <p:sp>
        <p:nvSpPr>
          <p:cNvPr id="14" name="Text 4"/>
          <p:cNvSpPr/>
          <p:nvPr/>
        </p:nvSpPr>
        <p:spPr>
          <a:xfrm>
            <a:off x="1081623" y="1014293"/>
            <a:ext cx="12472452" cy="1421606"/>
          </a:xfrm>
          <a:prstGeom prst="rect">
            <a:avLst/>
          </a:prstGeom>
          <a:noFill/>
          <a:ln/>
        </p:spPr>
        <p:txBody>
          <a:bodyPr wrap="square" rtlCol="0" anchor="t"/>
          <a:lstStyle/>
          <a:p>
            <a:pPr>
              <a:lnSpc>
                <a:spcPts val="2799"/>
              </a:lnSpc>
            </a:pPr>
            <a:r>
              <a:rPr lang="es-AR" dirty="0" err="1" smtClean="0">
                <a:solidFill>
                  <a:schemeClr val="bg1"/>
                </a:solidFill>
                <a:latin typeface="Arimo"/>
                <a:ea typeface="Arimo"/>
              </a:rPr>
              <a:t>PyTorch</a:t>
            </a:r>
            <a:r>
              <a:rPr lang="es-AR" dirty="0" smtClean="0">
                <a:solidFill>
                  <a:schemeClr val="bg1"/>
                </a:solidFill>
                <a:latin typeface="Arimo"/>
                <a:ea typeface="Arimo"/>
              </a:rPr>
              <a:t> </a:t>
            </a:r>
            <a:r>
              <a:rPr lang="es-AR" dirty="0">
                <a:solidFill>
                  <a:schemeClr val="bg1"/>
                </a:solidFill>
                <a:latin typeface="Arimo"/>
                <a:ea typeface="Arimo"/>
              </a:rPr>
              <a:t>ofrece un ecosistema extenso de librerías que amplían sus capacidades y facilitan la creación de modelos de aprendizaje profundo para diversas tareas. Algunas de las librerías más populares incluyen:</a:t>
            </a:r>
            <a:endParaRPr lang="en-US" dirty="0">
              <a:solidFill>
                <a:schemeClr val="bg1"/>
              </a:solidFill>
              <a:latin typeface="Arimo"/>
              <a:ea typeface="Arimo"/>
            </a:endParaRPr>
          </a:p>
        </p:txBody>
      </p:sp>
      <p:sp>
        <p:nvSpPr>
          <p:cNvPr id="15" name="Text 3"/>
          <p:cNvSpPr/>
          <p:nvPr/>
        </p:nvSpPr>
        <p:spPr>
          <a:xfrm>
            <a:off x="443389" y="5209578"/>
            <a:ext cx="2614017" cy="326827"/>
          </a:xfrm>
          <a:prstGeom prst="rect">
            <a:avLst/>
          </a:prstGeom>
          <a:noFill/>
          <a:ln/>
        </p:spPr>
        <p:txBody>
          <a:bodyPr wrap="none" rtlCol="0" anchor="t"/>
          <a:lstStyle/>
          <a:p>
            <a:pPr marL="0" indent="0" algn="l">
              <a:lnSpc>
                <a:spcPts val="2573"/>
              </a:lnSpc>
              <a:buNone/>
            </a:pPr>
            <a:r>
              <a:rPr lang="en-US" sz="2058" b="1" dirty="0" err="1" smtClean="0">
                <a:solidFill>
                  <a:srgbClr val="FFFFFF"/>
                </a:solidFill>
                <a:latin typeface="Syne" pitchFamily="34" charset="0"/>
                <a:ea typeface="Syne" pitchFamily="34" charset="-122"/>
                <a:cs typeface="Syne" pitchFamily="34" charset="-120"/>
              </a:rPr>
              <a:t>TorchAudio</a:t>
            </a:r>
            <a:endParaRPr lang="en-US" sz="2058" dirty="0"/>
          </a:p>
        </p:txBody>
      </p:sp>
      <p:sp>
        <p:nvSpPr>
          <p:cNvPr id="16" name="Text 4"/>
          <p:cNvSpPr/>
          <p:nvPr/>
        </p:nvSpPr>
        <p:spPr>
          <a:xfrm>
            <a:off x="557689" y="5688566"/>
            <a:ext cx="10405586" cy="969410"/>
          </a:xfrm>
          <a:prstGeom prst="rect">
            <a:avLst/>
          </a:prstGeom>
          <a:noFill/>
          <a:ln/>
        </p:spPr>
        <p:txBody>
          <a:bodyPr wrap="square" rtlCol="0" anchor="t"/>
          <a:lstStyle/>
          <a:p>
            <a:pPr marL="0" indent="0" algn="l">
              <a:lnSpc>
                <a:spcPts val="2799"/>
              </a:lnSpc>
              <a:buNone/>
            </a:pPr>
            <a:r>
              <a:rPr lang="en-US" sz="1600" dirty="0" smtClean="0">
                <a:solidFill>
                  <a:srgbClr val="D9E1FF"/>
                </a:solidFill>
                <a:latin typeface="Arimo" pitchFamily="34" charset="0"/>
                <a:ea typeface="Arimo" pitchFamily="34" charset="-122"/>
                <a:cs typeface="Arimo" pitchFamily="34" charset="-120"/>
              </a:rPr>
              <a:t>Similar a </a:t>
            </a:r>
            <a:r>
              <a:rPr lang="en-US" sz="1600" dirty="0" err="1" smtClean="0">
                <a:solidFill>
                  <a:srgbClr val="D9E1FF"/>
                </a:solidFill>
                <a:latin typeface="Arimo" pitchFamily="34" charset="0"/>
                <a:ea typeface="Arimo" pitchFamily="34" charset="-122"/>
                <a:cs typeface="Arimo" pitchFamily="34" charset="-120"/>
              </a:rPr>
              <a:t>TorchVision</a:t>
            </a:r>
            <a:r>
              <a:rPr lang="en-US" sz="1600" dirty="0" smtClean="0">
                <a:solidFill>
                  <a:srgbClr val="D9E1FF"/>
                </a:solidFill>
                <a:latin typeface="Arimo" pitchFamily="34" charset="0"/>
                <a:ea typeface="Arimo" pitchFamily="34" charset="-122"/>
                <a:cs typeface="Arimo" pitchFamily="34" charset="-120"/>
              </a:rPr>
              <a:t>, </a:t>
            </a:r>
            <a:r>
              <a:rPr lang="en-US" sz="1600" dirty="0" err="1" smtClean="0">
                <a:solidFill>
                  <a:srgbClr val="D9E1FF"/>
                </a:solidFill>
                <a:latin typeface="Arimo" pitchFamily="34" charset="0"/>
                <a:ea typeface="Arimo" pitchFamily="34" charset="-122"/>
                <a:cs typeface="Arimo" pitchFamily="34" charset="-120"/>
              </a:rPr>
              <a:t>pero</a:t>
            </a:r>
            <a:r>
              <a:rPr lang="en-US" sz="1600" dirty="0" smtClean="0">
                <a:solidFill>
                  <a:srgbClr val="D9E1FF"/>
                </a:solidFill>
                <a:latin typeface="Arimo" pitchFamily="34" charset="0"/>
                <a:ea typeface="Arimo" pitchFamily="34" charset="-122"/>
                <a:cs typeface="Arimo" pitchFamily="34" charset="-120"/>
              </a:rPr>
              <a:t> </a:t>
            </a:r>
            <a:r>
              <a:rPr lang="en-US" sz="1600" dirty="0" err="1" smtClean="0">
                <a:solidFill>
                  <a:srgbClr val="D9E1FF"/>
                </a:solidFill>
                <a:latin typeface="Arimo" pitchFamily="34" charset="0"/>
                <a:ea typeface="Arimo" pitchFamily="34" charset="-122"/>
                <a:cs typeface="Arimo" pitchFamily="34" charset="-120"/>
              </a:rPr>
              <a:t>enfocada</a:t>
            </a:r>
            <a:r>
              <a:rPr lang="en-US" sz="1600" dirty="0" smtClean="0">
                <a:solidFill>
                  <a:srgbClr val="D9E1FF"/>
                </a:solidFill>
                <a:latin typeface="Arimo" pitchFamily="34" charset="0"/>
                <a:ea typeface="Arimo" pitchFamily="34" charset="-122"/>
                <a:cs typeface="Arimo" pitchFamily="34" charset="-120"/>
              </a:rPr>
              <a:t> en el </a:t>
            </a:r>
            <a:r>
              <a:rPr lang="en-US" sz="1600" dirty="0" err="1" smtClean="0">
                <a:solidFill>
                  <a:srgbClr val="D9E1FF"/>
                </a:solidFill>
                <a:latin typeface="Arimo" pitchFamily="34" charset="0"/>
                <a:ea typeface="Arimo" pitchFamily="34" charset="-122"/>
                <a:cs typeface="Arimo" pitchFamily="34" charset="-120"/>
              </a:rPr>
              <a:t>procesamiento</a:t>
            </a:r>
            <a:r>
              <a:rPr lang="en-US" sz="1600" dirty="0" smtClean="0">
                <a:solidFill>
                  <a:srgbClr val="D9E1FF"/>
                </a:solidFill>
                <a:latin typeface="Arimo" pitchFamily="34" charset="0"/>
                <a:ea typeface="Arimo" pitchFamily="34" charset="-122"/>
                <a:cs typeface="Arimo" pitchFamily="34" charset="-120"/>
              </a:rPr>
              <a:t> de audio, </a:t>
            </a:r>
            <a:r>
              <a:rPr lang="en-US" sz="1600" dirty="0" err="1" smtClean="0">
                <a:solidFill>
                  <a:srgbClr val="D9E1FF"/>
                </a:solidFill>
                <a:latin typeface="Arimo" pitchFamily="34" charset="0"/>
                <a:ea typeface="Arimo" pitchFamily="34" charset="-122"/>
                <a:cs typeface="Arimo" pitchFamily="34" charset="-120"/>
              </a:rPr>
              <a:t>ofreciendo</a:t>
            </a:r>
            <a:r>
              <a:rPr lang="en-US" sz="1600" dirty="0" smtClean="0">
                <a:solidFill>
                  <a:srgbClr val="D9E1FF"/>
                </a:solidFill>
                <a:latin typeface="Arimo" pitchFamily="34" charset="0"/>
                <a:ea typeface="Arimo" pitchFamily="34" charset="-122"/>
                <a:cs typeface="Arimo" pitchFamily="34" charset="-120"/>
              </a:rPr>
              <a:t> </a:t>
            </a:r>
            <a:r>
              <a:rPr lang="en-US" sz="1600" dirty="0" err="1" smtClean="0">
                <a:solidFill>
                  <a:srgbClr val="D9E1FF"/>
                </a:solidFill>
                <a:latin typeface="Arimo" pitchFamily="34" charset="0"/>
                <a:ea typeface="Arimo" pitchFamily="34" charset="-122"/>
                <a:cs typeface="Arimo" pitchFamily="34" charset="-120"/>
              </a:rPr>
              <a:t>conjuntos</a:t>
            </a:r>
            <a:r>
              <a:rPr lang="en-US" sz="1600" dirty="0" smtClean="0">
                <a:solidFill>
                  <a:srgbClr val="D9E1FF"/>
                </a:solidFill>
                <a:latin typeface="Arimo" pitchFamily="34" charset="0"/>
                <a:ea typeface="Arimo" pitchFamily="34" charset="-122"/>
                <a:cs typeface="Arimo" pitchFamily="34" charset="-120"/>
              </a:rPr>
              <a:t> de </a:t>
            </a:r>
            <a:r>
              <a:rPr lang="en-US" sz="1600" dirty="0" err="1" smtClean="0">
                <a:solidFill>
                  <a:srgbClr val="D9E1FF"/>
                </a:solidFill>
                <a:latin typeface="Arimo" pitchFamily="34" charset="0"/>
                <a:ea typeface="Arimo" pitchFamily="34" charset="-122"/>
                <a:cs typeface="Arimo" pitchFamily="34" charset="-120"/>
              </a:rPr>
              <a:t>datos</a:t>
            </a:r>
            <a:r>
              <a:rPr lang="en-US" sz="1600" dirty="0" smtClean="0">
                <a:solidFill>
                  <a:srgbClr val="D9E1FF"/>
                </a:solidFill>
                <a:latin typeface="Arimo" pitchFamily="34" charset="0"/>
                <a:ea typeface="Arimo" pitchFamily="34" charset="-122"/>
                <a:cs typeface="Arimo" pitchFamily="34" charset="-120"/>
              </a:rPr>
              <a:t>, </a:t>
            </a:r>
            <a:r>
              <a:rPr lang="en-US" sz="1600" dirty="0" err="1" smtClean="0">
                <a:solidFill>
                  <a:srgbClr val="D9E1FF"/>
                </a:solidFill>
                <a:latin typeface="Arimo" pitchFamily="34" charset="0"/>
                <a:ea typeface="Arimo" pitchFamily="34" charset="-122"/>
                <a:cs typeface="Arimo" pitchFamily="34" charset="-120"/>
              </a:rPr>
              <a:t>modelos</a:t>
            </a:r>
            <a:r>
              <a:rPr lang="en-US" sz="1600" dirty="0" smtClean="0">
                <a:solidFill>
                  <a:srgbClr val="D9E1FF"/>
                </a:solidFill>
                <a:latin typeface="Arimo" pitchFamily="34" charset="0"/>
                <a:ea typeface="Arimo" pitchFamily="34" charset="-122"/>
                <a:cs typeface="Arimo" pitchFamily="34" charset="-120"/>
              </a:rPr>
              <a:t> y </a:t>
            </a:r>
            <a:r>
              <a:rPr lang="en-US" sz="1600" dirty="0" err="1" smtClean="0">
                <a:solidFill>
                  <a:srgbClr val="D9E1FF"/>
                </a:solidFill>
                <a:latin typeface="Arimo" pitchFamily="34" charset="0"/>
                <a:ea typeface="Arimo" pitchFamily="34" charset="-122"/>
                <a:cs typeface="Arimo" pitchFamily="34" charset="-120"/>
              </a:rPr>
              <a:t>herramientas</a:t>
            </a:r>
            <a:r>
              <a:rPr lang="en-US" sz="1600" dirty="0" smtClean="0">
                <a:solidFill>
                  <a:srgbClr val="D9E1FF"/>
                </a:solidFill>
                <a:latin typeface="Arimo" pitchFamily="34" charset="0"/>
                <a:ea typeface="Arimo" pitchFamily="34" charset="-122"/>
                <a:cs typeface="Arimo" pitchFamily="34" charset="-120"/>
              </a:rPr>
              <a:t> </a:t>
            </a:r>
            <a:r>
              <a:rPr lang="en-US" sz="1600" dirty="0" err="1" smtClean="0">
                <a:solidFill>
                  <a:srgbClr val="D9E1FF"/>
                </a:solidFill>
                <a:latin typeface="Arimo" pitchFamily="34" charset="0"/>
                <a:ea typeface="Arimo" pitchFamily="34" charset="-122"/>
                <a:cs typeface="Arimo" pitchFamily="34" charset="-120"/>
              </a:rPr>
              <a:t>para</a:t>
            </a:r>
            <a:r>
              <a:rPr lang="en-US" sz="1600" dirty="0" smtClean="0">
                <a:solidFill>
                  <a:srgbClr val="D9E1FF"/>
                </a:solidFill>
                <a:latin typeface="Arimo" pitchFamily="34" charset="0"/>
                <a:ea typeface="Arimo" pitchFamily="34" charset="-122"/>
                <a:cs typeface="Arimo" pitchFamily="34" charset="-120"/>
              </a:rPr>
              <a:t> </a:t>
            </a:r>
            <a:r>
              <a:rPr lang="en-US" sz="1600" dirty="0" err="1" smtClean="0">
                <a:solidFill>
                  <a:srgbClr val="D9E1FF"/>
                </a:solidFill>
                <a:latin typeface="Arimo" pitchFamily="34" charset="0"/>
                <a:ea typeface="Arimo" pitchFamily="34" charset="-122"/>
                <a:cs typeface="Arimo" pitchFamily="34" charset="-120"/>
              </a:rPr>
              <a:t>trabajos</a:t>
            </a:r>
            <a:r>
              <a:rPr lang="en-US" sz="1600" dirty="0" smtClean="0">
                <a:solidFill>
                  <a:srgbClr val="D9E1FF"/>
                </a:solidFill>
                <a:latin typeface="Arimo" pitchFamily="34" charset="0"/>
                <a:ea typeface="Arimo" pitchFamily="34" charset="-122"/>
                <a:cs typeface="Arimo" pitchFamily="34" charset="-120"/>
              </a:rPr>
              <a:t> de </a:t>
            </a:r>
            <a:r>
              <a:rPr lang="en-US" sz="1600" dirty="0" err="1" smtClean="0">
                <a:solidFill>
                  <a:srgbClr val="D9E1FF"/>
                </a:solidFill>
                <a:latin typeface="Arimo" pitchFamily="34" charset="0"/>
                <a:ea typeface="Arimo" pitchFamily="34" charset="-122"/>
                <a:cs typeface="Arimo" pitchFamily="34" charset="-120"/>
              </a:rPr>
              <a:t>edicion</a:t>
            </a:r>
            <a:r>
              <a:rPr lang="en-US" sz="1600" dirty="0" smtClean="0">
                <a:solidFill>
                  <a:srgbClr val="D9E1FF"/>
                </a:solidFill>
                <a:latin typeface="Arimo" pitchFamily="34" charset="0"/>
                <a:ea typeface="Arimo" pitchFamily="34" charset="-122"/>
                <a:cs typeface="Arimo" pitchFamily="34" charset="-120"/>
              </a:rPr>
              <a:t> con </a:t>
            </a:r>
            <a:r>
              <a:rPr lang="en-US" sz="1600" dirty="0" err="1" smtClean="0">
                <a:solidFill>
                  <a:srgbClr val="D9E1FF"/>
                </a:solidFill>
                <a:latin typeface="Arimo" pitchFamily="34" charset="0"/>
                <a:ea typeface="Arimo" pitchFamily="34" charset="-122"/>
                <a:cs typeface="Arimo" pitchFamily="34" charset="-120"/>
              </a:rPr>
              <a:t>archivos</a:t>
            </a:r>
            <a:r>
              <a:rPr lang="en-US" sz="1600" dirty="0" smtClean="0">
                <a:solidFill>
                  <a:srgbClr val="D9E1FF"/>
                </a:solidFill>
                <a:latin typeface="Arimo" pitchFamily="34" charset="0"/>
                <a:ea typeface="Arimo" pitchFamily="34" charset="-122"/>
                <a:cs typeface="Arimo" pitchFamily="34" charset="-120"/>
              </a:rPr>
              <a:t> de </a:t>
            </a:r>
            <a:r>
              <a:rPr lang="en-US" sz="1600" dirty="0" err="1" smtClean="0">
                <a:solidFill>
                  <a:srgbClr val="D9E1FF"/>
                </a:solidFill>
                <a:latin typeface="Arimo" pitchFamily="34" charset="0"/>
                <a:ea typeface="Arimo" pitchFamily="34" charset="-122"/>
                <a:cs typeface="Arimo" pitchFamily="34" charset="-120"/>
              </a:rPr>
              <a:t>sonidos</a:t>
            </a:r>
            <a:r>
              <a:rPr lang="en-US" sz="1750" dirty="0" smtClean="0">
                <a:solidFill>
                  <a:srgbClr val="D9E1FF"/>
                </a:solidFill>
                <a:latin typeface="Arimo" pitchFamily="34" charset="0"/>
                <a:ea typeface="Arimo" pitchFamily="34" charset="-122"/>
                <a:cs typeface="Arimo" pitchFamily="34" charset="-120"/>
              </a:rPr>
              <a:t>. </a:t>
            </a:r>
            <a:endParaRPr lang="en-US" sz="1750" dirty="0"/>
          </a:p>
        </p:txBody>
      </p:sp>
      <p:pic>
        <p:nvPicPr>
          <p:cNvPr id="1026" name="Picture 2" descr="GitHub - mlverse/torchvision: R interface to torchvi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31906" y="1772551"/>
            <a:ext cx="2228731" cy="2571954"/>
          </a:xfrm>
          <a:prstGeom prst="rect">
            <a:avLst/>
          </a:prstGeom>
          <a:noFill/>
          <a:extLst>
            <a:ext uri="{909E8E84-426E-40DD-AFC4-6F175D3DCCD1}">
              <a14:hiddenFill xmlns:a14="http://schemas.microsoft.com/office/drawing/2010/main">
                <a:solidFill>
                  <a:srgbClr val="FFFFFF"/>
                </a:solidFill>
              </a14:hiddenFill>
            </a:ext>
          </a:extLst>
        </p:spPr>
      </p:pic>
      <p:sp>
        <p:nvSpPr>
          <p:cNvPr id="22" name="Text 4"/>
          <p:cNvSpPr/>
          <p:nvPr/>
        </p:nvSpPr>
        <p:spPr>
          <a:xfrm>
            <a:off x="691039" y="3165930"/>
            <a:ext cx="13712250" cy="1701346"/>
          </a:xfrm>
          <a:prstGeom prst="rect">
            <a:avLst/>
          </a:prstGeom>
          <a:noFill/>
          <a:ln/>
        </p:spPr>
        <p:txBody>
          <a:bodyPr wrap="square" rtlCol="0" anchor="t"/>
          <a:lstStyle/>
          <a:p>
            <a:pPr marL="171450" indent="-171450">
              <a:lnSpc>
                <a:spcPts val="2799"/>
              </a:lnSpc>
              <a:buFont typeface="Arial" pitchFamily="34" charset="0"/>
              <a:buChar char="•"/>
            </a:pPr>
            <a:r>
              <a:rPr lang="es-AR" sz="1200" b="1" dirty="0">
                <a:solidFill>
                  <a:schemeClr val="bg1"/>
                </a:solidFill>
                <a:latin typeface="Arimo"/>
                <a:ea typeface="Arimo"/>
              </a:rPr>
              <a:t>Detección de objetos</a:t>
            </a:r>
            <a:r>
              <a:rPr lang="es-AR" sz="1200" dirty="0">
                <a:solidFill>
                  <a:schemeClr val="bg1"/>
                </a:solidFill>
                <a:latin typeface="Arimo"/>
                <a:ea typeface="Arimo"/>
              </a:rPr>
              <a:t>: Puedes usar </a:t>
            </a:r>
            <a:r>
              <a:rPr lang="es-AR" sz="1200" dirty="0" err="1">
                <a:solidFill>
                  <a:schemeClr val="bg1"/>
                </a:solidFill>
                <a:latin typeface="Arimo"/>
                <a:ea typeface="Arimo"/>
              </a:rPr>
              <a:t>TorchVision</a:t>
            </a:r>
            <a:r>
              <a:rPr lang="es-AR" sz="1200" dirty="0">
                <a:solidFill>
                  <a:schemeClr val="bg1"/>
                </a:solidFill>
                <a:latin typeface="Arimo"/>
                <a:ea typeface="Arimo"/>
              </a:rPr>
              <a:t> para identificar y localizar objetos en imágenes, como personas, vehículos, animales, etc</a:t>
            </a:r>
            <a:r>
              <a:rPr lang="es-AR" sz="1200" dirty="0" smtClean="0">
                <a:solidFill>
                  <a:schemeClr val="bg1"/>
                </a:solidFill>
                <a:latin typeface="Arimo"/>
                <a:ea typeface="Arimo"/>
              </a:rPr>
              <a:t>.</a:t>
            </a:r>
          </a:p>
          <a:p>
            <a:pPr marL="171450" indent="-171450">
              <a:lnSpc>
                <a:spcPts val="2799"/>
              </a:lnSpc>
              <a:buFont typeface="Arial" pitchFamily="34" charset="0"/>
              <a:buChar char="•"/>
            </a:pPr>
            <a:r>
              <a:rPr lang="es-AR" sz="1200" b="1" dirty="0" smtClean="0">
                <a:solidFill>
                  <a:schemeClr val="bg1"/>
                </a:solidFill>
                <a:latin typeface="Arimo"/>
                <a:ea typeface="Arimo"/>
              </a:rPr>
              <a:t>Clasificación </a:t>
            </a:r>
            <a:r>
              <a:rPr lang="es-AR" sz="1200" b="1" dirty="0">
                <a:solidFill>
                  <a:schemeClr val="bg1"/>
                </a:solidFill>
                <a:latin typeface="Arimo"/>
                <a:ea typeface="Arimo"/>
              </a:rPr>
              <a:t>de imágenes</a:t>
            </a:r>
            <a:r>
              <a:rPr lang="es-AR" sz="1200" dirty="0">
                <a:solidFill>
                  <a:schemeClr val="bg1"/>
                </a:solidFill>
                <a:latin typeface="Arimo"/>
                <a:ea typeface="Arimo"/>
              </a:rPr>
              <a:t>: Puedes entrenar modelos para clasificar imágenes en diferentes categorías, como gatos, perros, flores, etc</a:t>
            </a:r>
            <a:r>
              <a:rPr lang="es-AR" sz="1200" dirty="0" smtClean="0">
                <a:solidFill>
                  <a:schemeClr val="bg1"/>
                </a:solidFill>
                <a:latin typeface="Arimo"/>
                <a:ea typeface="Arimo"/>
              </a:rPr>
              <a:t>.</a:t>
            </a:r>
          </a:p>
          <a:p>
            <a:pPr marL="171450" indent="-171450">
              <a:lnSpc>
                <a:spcPts val="2799"/>
              </a:lnSpc>
              <a:buFont typeface="Arial" pitchFamily="34" charset="0"/>
              <a:buChar char="•"/>
            </a:pPr>
            <a:r>
              <a:rPr lang="es-AR" sz="1200" b="1" dirty="0" smtClean="0">
                <a:solidFill>
                  <a:schemeClr val="bg1"/>
                </a:solidFill>
                <a:latin typeface="Arimo"/>
                <a:ea typeface="Arimo"/>
              </a:rPr>
              <a:t>Segmentación </a:t>
            </a:r>
            <a:r>
              <a:rPr lang="es-AR" sz="1200" b="1" dirty="0">
                <a:solidFill>
                  <a:schemeClr val="bg1"/>
                </a:solidFill>
                <a:latin typeface="Arimo"/>
                <a:ea typeface="Arimo"/>
              </a:rPr>
              <a:t>de imágenes</a:t>
            </a:r>
            <a:r>
              <a:rPr lang="es-AR" sz="1200" dirty="0">
                <a:solidFill>
                  <a:schemeClr val="bg1"/>
                </a:solidFill>
                <a:latin typeface="Arimo"/>
                <a:ea typeface="Arimo"/>
              </a:rPr>
              <a:t>: Puedes segmentar imágenes para separar objetos individuales del fondo, como en el caso de la segmentación de personas en fotos</a:t>
            </a:r>
            <a:r>
              <a:rPr lang="es-AR" sz="1200" dirty="0" smtClean="0">
                <a:solidFill>
                  <a:schemeClr val="bg1"/>
                </a:solidFill>
                <a:latin typeface="Arimo"/>
                <a:ea typeface="Arimo"/>
              </a:rPr>
              <a:t>.</a:t>
            </a:r>
          </a:p>
          <a:p>
            <a:pPr marL="171450" indent="-171450">
              <a:lnSpc>
                <a:spcPts val="2799"/>
              </a:lnSpc>
              <a:buFont typeface="Arial" pitchFamily="34" charset="0"/>
              <a:buChar char="•"/>
            </a:pPr>
            <a:r>
              <a:rPr lang="es-AR" sz="1200" b="1" dirty="0" smtClean="0">
                <a:solidFill>
                  <a:schemeClr val="bg1"/>
                </a:solidFill>
                <a:latin typeface="Arimo"/>
                <a:ea typeface="Arimo"/>
              </a:rPr>
              <a:t>Procesamiento </a:t>
            </a:r>
            <a:r>
              <a:rPr lang="es-AR" sz="1200" b="1" dirty="0">
                <a:solidFill>
                  <a:schemeClr val="bg1"/>
                </a:solidFill>
                <a:latin typeface="Arimo"/>
                <a:ea typeface="Arimo"/>
              </a:rPr>
              <a:t>de imágenes</a:t>
            </a:r>
            <a:r>
              <a:rPr lang="es-AR" sz="1200" dirty="0">
                <a:solidFill>
                  <a:schemeClr val="bg1"/>
                </a:solidFill>
                <a:latin typeface="Arimo"/>
                <a:ea typeface="Arimo"/>
              </a:rPr>
              <a:t>: Puedes aplicar transformaciones a imágenes como escalado, rotación, recorte, normalización, etc. para prepararlas para su uso en modelos de aprendizaje profundo.</a:t>
            </a:r>
            <a:endParaRPr lang="en-US" sz="1200" dirty="0">
              <a:solidFill>
                <a:schemeClr val="bg1"/>
              </a:solidFill>
              <a:latin typeface="Arimo"/>
              <a:ea typeface="Arimo"/>
            </a:endParaRPr>
          </a:p>
        </p:txBody>
      </p:sp>
      <p:sp>
        <p:nvSpPr>
          <p:cNvPr id="23" name="Text 4"/>
          <p:cNvSpPr/>
          <p:nvPr/>
        </p:nvSpPr>
        <p:spPr>
          <a:xfrm>
            <a:off x="691039" y="6474675"/>
            <a:ext cx="13712250" cy="1701346"/>
          </a:xfrm>
          <a:prstGeom prst="rect">
            <a:avLst/>
          </a:prstGeom>
          <a:noFill/>
          <a:ln/>
        </p:spPr>
        <p:txBody>
          <a:bodyPr wrap="square" rtlCol="0" anchor="t"/>
          <a:lstStyle/>
          <a:p>
            <a:pPr marL="171450" indent="-171450">
              <a:lnSpc>
                <a:spcPts val="2799"/>
              </a:lnSpc>
              <a:buFont typeface="Arial" pitchFamily="34" charset="0"/>
              <a:buChar char="•"/>
            </a:pPr>
            <a:r>
              <a:rPr lang="es-AR" sz="1200" b="1" dirty="0" smtClean="0">
                <a:solidFill>
                  <a:schemeClr val="bg1"/>
                </a:solidFill>
                <a:latin typeface="Arimo"/>
                <a:ea typeface="Arimo"/>
              </a:rPr>
              <a:t>Reconocimiento </a:t>
            </a:r>
            <a:r>
              <a:rPr lang="es-AR" sz="1200" b="1" dirty="0">
                <a:solidFill>
                  <a:schemeClr val="bg1"/>
                </a:solidFill>
                <a:latin typeface="Arimo"/>
                <a:ea typeface="Arimo"/>
              </a:rPr>
              <a:t>de voz</a:t>
            </a:r>
            <a:r>
              <a:rPr lang="es-AR" sz="1200" dirty="0">
                <a:solidFill>
                  <a:schemeClr val="bg1"/>
                </a:solidFill>
                <a:latin typeface="Arimo"/>
                <a:ea typeface="Arimo"/>
              </a:rPr>
              <a:t>: Puedes entrenar modelos para reconocer palabras o frases habladas</a:t>
            </a:r>
            <a:r>
              <a:rPr lang="es-AR" sz="1200" dirty="0" smtClean="0">
                <a:solidFill>
                  <a:schemeClr val="bg1"/>
                </a:solidFill>
                <a:latin typeface="Arimo"/>
                <a:ea typeface="Arimo"/>
              </a:rPr>
              <a:t>.</a:t>
            </a:r>
          </a:p>
          <a:p>
            <a:pPr marL="171450" indent="-171450">
              <a:lnSpc>
                <a:spcPts val="2799"/>
              </a:lnSpc>
              <a:buFont typeface="Arial" pitchFamily="34" charset="0"/>
              <a:buChar char="•"/>
            </a:pPr>
            <a:r>
              <a:rPr lang="es-AR" sz="1200" b="1" dirty="0" smtClean="0">
                <a:solidFill>
                  <a:schemeClr val="bg1"/>
                </a:solidFill>
                <a:latin typeface="Arimo"/>
                <a:ea typeface="Arimo"/>
              </a:rPr>
              <a:t>Análisis </a:t>
            </a:r>
            <a:r>
              <a:rPr lang="es-AR" sz="1200" b="1" dirty="0">
                <a:solidFill>
                  <a:schemeClr val="bg1"/>
                </a:solidFill>
                <a:latin typeface="Arimo"/>
                <a:ea typeface="Arimo"/>
              </a:rPr>
              <a:t>de audio</a:t>
            </a:r>
            <a:r>
              <a:rPr lang="es-AR" sz="1200" dirty="0">
                <a:solidFill>
                  <a:schemeClr val="bg1"/>
                </a:solidFill>
                <a:latin typeface="Arimo"/>
                <a:ea typeface="Arimo"/>
              </a:rPr>
              <a:t>: Puedes extraer características de señales de audio, como la frecuencia, la intensidad y el tono de voz</a:t>
            </a:r>
            <a:r>
              <a:rPr lang="es-AR" sz="1200" dirty="0" smtClean="0">
                <a:solidFill>
                  <a:schemeClr val="bg1"/>
                </a:solidFill>
                <a:latin typeface="Arimo"/>
                <a:ea typeface="Arimo"/>
              </a:rPr>
              <a:t>.</a:t>
            </a:r>
          </a:p>
          <a:p>
            <a:pPr marL="171450" indent="-171450">
              <a:lnSpc>
                <a:spcPts val="2799"/>
              </a:lnSpc>
              <a:buFont typeface="Arial" pitchFamily="34" charset="0"/>
              <a:buChar char="•"/>
            </a:pPr>
            <a:r>
              <a:rPr lang="es-AR" sz="1200" b="1" dirty="0" smtClean="0">
                <a:solidFill>
                  <a:schemeClr val="bg1"/>
                </a:solidFill>
                <a:latin typeface="Arimo"/>
                <a:ea typeface="Arimo"/>
              </a:rPr>
              <a:t>Síntesis </a:t>
            </a:r>
            <a:r>
              <a:rPr lang="es-AR" sz="1200" b="1" dirty="0">
                <a:solidFill>
                  <a:schemeClr val="bg1"/>
                </a:solidFill>
                <a:latin typeface="Arimo"/>
                <a:ea typeface="Arimo"/>
              </a:rPr>
              <a:t>de voz</a:t>
            </a:r>
            <a:r>
              <a:rPr lang="es-AR" sz="1200" dirty="0">
                <a:solidFill>
                  <a:schemeClr val="bg1"/>
                </a:solidFill>
                <a:latin typeface="Arimo"/>
                <a:ea typeface="Arimo"/>
              </a:rPr>
              <a:t>: Puedes generar audio a partir de texto, simulando una voz humana</a:t>
            </a:r>
            <a:r>
              <a:rPr lang="es-AR" sz="1200" dirty="0" smtClean="0">
                <a:solidFill>
                  <a:schemeClr val="bg1"/>
                </a:solidFill>
                <a:latin typeface="Arimo"/>
                <a:ea typeface="Arimo"/>
              </a:rPr>
              <a:t>.</a:t>
            </a:r>
          </a:p>
          <a:p>
            <a:pPr marL="171450" indent="-171450">
              <a:lnSpc>
                <a:spcPts val="2799"/>
              </a:lnSpc>
              <a:buFont typeface="Arial" pitchFamily="34" charset="0"/>
              <a:buChar char="•"/>
            </a:pPr>
            <a:r>
              <a:rPr lang="es-AR" sz="1200" b="1" dirty="0" smtClean="0">
                <a:solidFill>
                  <a:schemeClr val="bg1"/>
                </a:solidFill>
                <a:latin typeface="Arimo"/>
                <a:ea typeface="Arimo"/>
              </a:rPr>
              <a:t>Separación </a:t>
            </a:r>
            <a:r>
              <a:rPr lang="es-AR" sz="1200" b="1" dirty="0">
                <a:solidFill>
                  <a:schemeClr val="bg1"/>
                </a:solidFill>
                <a:latin typeface="Arimo"/>
                <a:ea typeface="Arimo"/>
              </a:rPr>
              <a:t>de fuentes de audio</a:t>
            </a:r>
            <a:r>
              <a:rPr lang="es-AR" sz="1200" dirty="0">
                <a:solidFill>
                  <a:schemeClr val="bg1"/>
                </a:solidFill>
                <a:latin typeface="Arimo"/>
                <a:ea typeface="Arimo"/>
              </a:rPr>
              <a:t>: Puedes separar diferentes fuentes de sonido en una grabación de audio, como la voz y la música de fondo.</a:t>
            </a:r>
            <a:endParaRPr lang="en-US" sz="1200" dirty="0">
              <a:solidFill>
                <a:schemeClr val="bg1"/>
              </a:solidFill>
              <a:latin typeface="Arimo"/>
              <a:ea typeface="Arimo"/>
            </a:endParaRPr>
          </a:p>
        </p:txBody>
      </p:sp>
      <p:pic>
        <p:nvPicPr>
          <p:cNvPr id="1029" name="Picture 5" descr="READ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1906" y="5207702"/>
            <a:ext cx="2228731" cy="2579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6912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blipFill dpi="0" rotWithShape="1">
            <a:blip r:embed="rId3">
              <a:alphaModFix amt="10000"/>
            </a:blip>
            <a:srcRect/>
            <a:stretch>
              <a:fillRect/>
            </a:stretch>
          </a:blipFill>
          <a:ln/>
        </p:spPr>
      </p:sp>
      <p:sp>
        <p:nvSpPr>
          <p:cNvPr id="4" name="Text 2"/>
          <p:cNvSpPr/>
          <p:nvPr/>
        </p:nvSpPr>
        <p:spPr>
          <a:xfrm>
            <a:off x="557689" y="240030"/>
            <a:ext cx="9933503" cy="1306830"/>
          </a:xfrm>
          <a:prstGeom prst="rect">
            <a:avLst/>
          </a:prstGeom>
          <a:noFill/>
          <a:ln/>
        </p:spPr>
        <p:txBody>
          <a:bodyPr wrap="square" rtlCol="0" anchor="t"/>
          <a:lstStyle/>
          <a:p>
            <a:pPr marL="0" indent="0">
              <a:lnSpc>
                <a:spcPts val="5146"/>
              </a:lnSpc>
              <a:buNone/>
            </a:pPr>
            <a:r>
              <a:rPr lang="en-US" sz="4117" b="1" dirty="0" err="1" smtClean="0">
                <a:solidFill>
                  <a:srgbClr val="FFFFFF"/>
                </a:solidFill>
                <a:latin typeface="Syne" pitchFamily="34" charset="0"/>
                <a:ea typeface="Syne" pitchFamily="34" charset="-122"/>
                <a:cs typeface="Syne" pitchFamily="34" charset="-120"/>
              </a:rPr>
              <a:t>Librerías</a:t>
            </a:r>
            <a:r>
              <a:rPr lang="en-US" sz="4117" b="1" dirty="0" smtClean="0">
                <a:solidFill>
                  <a:srgbClr val="FFFFFF"/>
                </a:solidFill>
                <a:latin typeface="Syne" pitchFamily="34" charset="0"/>
                <a:ea typeface="Syne" pitchFamily="34" charset="-122"/>
                <a:cs typeface="Syne" pitchFamily="34" charset="-120"/>
              </a:rPr>
              <a:t> </a:t>
            </a:r>
            <a:r>
              <a:rPr lang="en-US" sz="4117" b="1" dirty="0" err="1" smtClean="0">
                <a:solidFill>
                  <a:srgbClr val="FFFFFF"/>
                </a:solidFill>
                <a:latin typeface="Syne" pitchFamily="34" charset="0"/>
                <a:ea typeface="Syne" pitchFamily="34" charset="-122"/>
                <a:cs typeface="Syne" pitchFamily="34" charset="-120"/>
              </a:rPr>
              <a:t>Oficiales</a:t>
            </a:r>
            <a:r>
              <a:rPr lang="en-US" sz="4117" b="1" dirty="0" smtClean="0">
                <a:solidFill>
                  <a:srgbClr val="FFFFFF"/>
                </a:solidFill>
                <a:latin typeface="Syne" pitchFamily="34" charset="0"/>
                <a:ea typeface="Syne" pitchFamily="34" charset="-122"/>
                <a:cs typeface="Syne" pitchFamily="34" charset="-120"/>
              </a:rPr>
              <a:t> de </a:t>
            </a:r>
            <a:r>
              <a:rPr lang="en-US" sz="4117" b="1" dirty="0" err="1" smtClean="0">
                <a:solidFill>
                  <a:srgbClr val="FFFFFF"/>
                </a:solidFill>
                <a:latin typeface="Syne" pitchFamily="34" charset="0"/>
                <a:ea typeface="Syne" pitchFamily="34" charset="-122"/>
                <a:cs typeface="Syne" pitchFamily="34" charset="-120"/>
              </a:rPr>
              <a:t>Pytorch</a:t>
            </a:r>
            <a:endParaRPr lang="en-US" sz="4117" dirty="0"/>
          </a:p>
        </p:txBody>
      </p:sp>
      <p:sp>
        <p:nvSpPr>
          <p:cNvPr id="17" name="Text 3"/>
          <p:cNvSpPr/>
          <p:nvPr/>
        </p:nvSpPr>
        <p:spPr>
          <a:xfrm>
            <a:off x="557689" y="1428804"/>
            <a:ext cx="2614017" cy="326827"/>
          </a:xfrm>
          <a:prstGeom prst="rect">
            <a:avLst/>
          </a:prstGeom>
          <a:noFill/>
          <a:ln/>
        </p:spPr>
        <p:txBody>
          <a:bodyPr wrap="none" rtlCol="0" anchor="t"/>
          <a:lstStyle/>
          <a:p>
            <a:pPr marL="0" indent="0" algn="l">
              <a:lnSpc>
                <a:spcPts val="2573"/>
              </a:lnSpc>
              <a:buNone/>
            </a:pPr>
            <a:r>
              <a:rPr lang="en-US" sz="2058" b="1" dirty="0" err="1" smtClean="0">
                <a:solidFill>
                  <a:srgbClr val="FFFFFF"/>
                </a:solidFill>
                <a:latin typeface="Syne" pitchFamily="34" charset="0"/>
                <a:ea typeface="Syne" pitchFamily="34" charset="-122"/>
                <a:cs typeface="Syne" pitchFamily="34" charset="-120"/>
              </a:rPr>
              <a:t>TorchText</a:t>
            </a:r>
            <a:endParaRPr lang="en-US" sz="2058" dirty="0"/>
          </a:p>
        </p:txBody>
      </p:sp>
      <p:sp>
        <p:nvSpPr>
          <p:cNvPr id="18" name="Text 4"/>
          <p:cNvSpPr/>
          <p:nvPr/>
        </p:nvSpPr>
        <p:spPr>
          <a:xfrm>
            <a:off x="691038" y="1832980"/>
            <a:ext cx="10519887" cy="786395"/>
          </a:xfrm>
          <a:prstGeom prst="rect">
            <a:avLst/>
          </a:prstGeom>
          <a:noFill/>
          <a:ln/>
        </p:spPr>
        <p:txBody>
          <a:bodyPr wrap="square" rtlCol="0" anchor="t"/>
          <a:lstStyle/>
          <a:p>
            <a:pPr marL="0" indent="0" algn="l">
              <a:lnSpc>
                <a:spcPts val="2799"/>
              </a:lnSpc>
              <a:buNone/>
            </a:pPr>
            <a:r>
              <a:rPr lang="en-US" sz="1600" dirty="0" err="1" smtClean="0">
                <a:solidFill>
                  <a:srgbClr val="D9E1FF"/>
                </a:solidFill>
                <a:latin typeface="Arimo" pitchFamily="34" charset="0"/>
                <a:ea typeface="Arimo" pitchFamily="34" charset="-122"/>
                <a:cs typeface="Arimo" pitchFamily="34" charset="-120"/>
              </a:rPr>
              <a:t>Brinda</a:t>
            </a:r>
            <a:r>
              <a:rPr lang="en-US" sz="1600" dirty="0" smtClean="0">
                <a:solidFill>
                  <a:srgbClr val="D9E1FF"/>
                </a:solidFill>
                <a:latin typeface="Arimo" pitchFamily="34" charset="0"/>
                <a:ea typeface="Arimo" pitchFamily="34" charset="-122"/>
                <a:cs typeface="Arimo" pitchFamily="34" charset="-120"/>
              </a:rPr>
              <a:t> </a:t>
            </a:r>
            <a:r>
              <a:rPr lang="en-US" sz="1600" dirty="0" err="1" smtClean="0">
                <a:solidFill>
                  <a:srgbClr val="D9E1FF"/>
                </a:solidFill>
                <a:latin typeface="Arimo" pitchFamily="34" charset="0"/>
                <a:ea typeface="Arimo" pitchFamily="34" charset="-122"/>
                <a:cs typeface="Arimo" pitchFamily="34" charset="-120"/>
              </a:rPr>
              <a:t>herramientas</a:t>
            </a:r>
            <a:r>
              <a:rPr lang="en-US" sz="1600" dirty="0" smtClean="0">
                <a:solidFill>
                  <a:srgbClr val="D9E1FF"/>
                </a:solidFill>
                <a:latin typeface="Arimo" pitchFamily="34" charset="0"/>
                <a:ea typeface="Arimo" pitchFamily="34" charset="-122"/>
                <a:cs typeface="Arimo" pitchFamily="34" charset="-120"/>
              </a:rPr>
              <a:t> </a:t>
            </a:r>
            <a:r>
              <a:rPr lang="en-US" sz="1600" dirty="0" err="1" smtClean="0">
                <a:solidFill>
                  <a:srgbClr val="D9E1FF"/>
                </a:solidFill>
                <a:latin typeface="Arimo" pitchFamily="34" charset="0"/>
                <a:ea typeface="Arimo" pitchFamily="34" charset="-122"/>
                <a:cs typeface="Arimo" pitchFamily="34" charset="-120"/>
              </a:rPr>
              <a:t>para</a:t>
            </a:r>
            <a:r>
              <a:rPr lang="en-US" sz="1600" dirty="0" smtClean="0">
                <a:solidFill>
                  <a:srgbClr val="D9E1FF"/>
                </a:solidFill>
                <a:latin typeface="Arimo" pitchFamily="34" charset="0"/>
                <a:ea typeface="Arimo" pitchFamily="34" charset="-122"/>
                <a:cs typeface="Arimo" pitchFamily="34" charset="-120"/>
              </a:rPr>
              <a:t> el </a:t>
            </a:r>
            <a:r>
              <a:rPr lang="en-US" sz="1600" dirty="0" err="1" smtClean="0">
                <a:solidFill>
                  <a:srgbClr val="D9E1FF"/>
                </a:solidFill>
                <a:latin typeface="Arimo" pitchFamily="34" charset="0"/>
                <a:ea typeface="Arimo" pitchFamily="34" charset="-122"/>
                <a:cs typeface="Arimo" pitchFamily="34" charset="-120"/>
              </a:rPr>
              <a:t>procesamiento</a:t>
            </a:r>
            <a:r>
              <a:rPr lang="en-US" sz="1600" dirty="0" smtClean="0">
                <a:solidFill>
                  <a:srgbClr val="D9E1FF"/>
                </a:solidFill>
                <a:latin typeface="Arimo" pitchFamily="34" charset="0"/>
                <a:ea typeface="Arimo" pitchFamily="34" charset="-122"/>
                <a:cs typeface="Arimo" pitchFamily="34" charset="-120"/>
              </a:rPr>
              <a:t> de </a:t>
            </a:r>
            <a:r>
              <a:rPr lang="en-US" sz="1600" dirty="0" err="1" smtClean="0">
                <a:solidFill>
                  <a:srgbClr val="D9E1FF"/>
                </a:solidFill>
                <a:latin typeface="Arimo" pitchFamily="34" charset="0"/>
                <a:ea typeface="Arimo" pitchFamily="34" charset="-122"/>
                <a:cs typeface="Arimo" pitchFamily="34" charset="-120"/>
              </a:rPr>
              <a:t>Lenguaje</a:t>
            </a:r>
            <a:r>
              <a:rPr lang="en-US" sz="1600" dirty="0" smtClean="0">
                <a:solidFill>
                  <a:srgbClr val="D9E1FF"/>
                </a:solidFill>
                <a:latin typeface="Arimo" pitchFamily="34" charset="0"/>
                <a:ea typeface="Arimo" pitchFamily="34" charset="-122"/>
                <a:cs typeface="Arimo" pitchFamily="34" charset="-120"/>
              </a:rPr>
              <a:t> Natural(NLP), </a:t>
            </a:r>
            <a:r>
              <a:rPr lang="en-US" sz="1600" dirty="0" err="1" smtClean="0">
                <a:solidFill>
                  <a:srgbClr val="D9E1FF"/>
                </a:solidFill>
                <a:latin typeface="Arimo" pitchFamily="34" charset="0"/>
                <a:ea typeface="Arimo" pitchFamily="34" charset="-122"/>
                <a:cs typeface="Arimo" pitchFamily="34" charset="-120"/>
              </a:rPr>
              <a:t>incluyendo</a:t>
            </a:r>
            <a:r>
              <a:rPr lang="en-US" sz="1600" dirty="0" smtClean="0">
                <a:solidFill>
                  <a:srgbClr val="D9E1FF"/>
                </a:solidFill>
                <a:latin typeface="Arimo" pitchFamily="34" charset="0"/>
                <a:ea typeface="Arimo" pitchFamily="34" charset="-122"/>
                <a:cs typeface="Arimo" pitchFamily="34" charset="-120"/>
              </a:rPr>
              <a:t> la </a:t>
            </a:r>
            <a:r>
              <a:rPr lang="en-US" sz="1600" dirty="0" err="1" smtClean="0">
                <a:solidFill>
                  <a:srgbClr val="D9E1FF"/>
                </a:solidFill>
                <a:latin typeface="Arimo" pitchFamily="34" charset="0"/>
                <a:ea typeface="Arimo" pitchFamily="34" charset="-122"/>
                <a:cs typeface="Arimo" pitchFamily="34" charset="-120"/>
              </a:rPr>
              <a:t>preparacion</a:t>
            </a:r>
            <a:r>
              <a:rPr lang="en-US" sz="1600" dirty="0" smtClean="0">
                <a:solidFill>
                  <a:srgbClr val="D9E1FF"/>
                </a:solidFill>
                <a:latin typeface="Arimo" pitchFamily="34" charset="0"/>
                <a:ea typeface="Arimo" pitchFamily="34" charset="-122"/>
                <a:cs typeface="Arimo" pitchFamily="34" charset="-120"/>
              </a:rPr>
              <a:t> de </a:t>
            </a:r>
            <a:r>
              <a:rPr lang="en-US" sz="1600" dirty="0" err="1" smtClean="0">
                <a:solidFill>
                  <a:srgbClr val="D9E1FF"/>
                </a:solidFill>
                <a:latin typeface="Arimo" pitchFamily="34" charset="0"/>
                <a:ea typeface="Arimo" pitchFamily="34" charset="-122"/>
                <a:cs typeface="Arimo" pitchFamily="34" charset="-120"/>
              </a:rPr>
              <a:t>datos</a:t>
            </a:r>
            <a:r>
              <a:rPr lang="en-US" sz="1600" dirty="0" smtClean="0">
                <a:solidFill>
                  <a:srgbClr val="D9E1FF"/>
                </a:solidFill>
                <a:latin typeface="Arimo" pitchFamily="34" charset="0"/>
                <a:ea typeface="Arimo" pitchFamily="34" charset="-122"/>
                <a:cs typeface="Arimo" pitchFamily="34" charset="-120"/>
              </a:rPr>
              <a:t>, </a:t>
            </a:r>
            <a:r>
              <a:rPr lang="en-US" sz="1600" dirty="0" err="1" smtClean="0">
                <a:solidFill>
                  <a:srgbClr val="D9E1FF"/>
                </a:solidFill>
                <a:latin typeface="Arimo" pitchFamily="34" charset="0"/>
                <a:ea typeface="Arimo" pitchFamily="34" charset="-122"/>
                <a:cs typeface="Arimo" pitchFamily="34" charset="-120"/>
              </a:rPr>
              <a:t>tokenizacion</a:t>
            </a:r>
            <a:r>
              <a:rPr lang="en-US" sz="1600" dirty="0" smtClean="0">
                <a:solidFill>
                  <a:srgbClr val="D9E1FF"/>
                </a:solidFill>
                <a:latin typeface="Arimo" pitchFamily="34" charset="0"/>
                <a:ea typeface="Arimo" pitchFamily="34" charset="-122"/>
                <a:cs typeface="Arimo" pitchFamily="34" charset="-120"/>
              </a:rPr>
              <a:t> y </a:t>
            </a:r>
            <a:r>
              <a:rPr lang="en-US" sz="1600" dirty="0" err="1" smtClean="0">
                <a:solidFill>
                  <a:srgbClr val="D9E1FF"/>
                </a:solidFill>
                <a:latin typeface="Arimo" pitchFamily="34" charset="0"/>
                <a:ea typeface="Arimo" pitchFamily="34" charset="-122"/>
                <a:cs typeface="Arimo" pitchFamily="34" charset="-120"/>
              </a:rPr>
              <a:t>modelos</a:t>
            </a:r>
            <a:r>
              <a:rPr lang="en-US" sz="1600" dirty="0" smtClean="0">
                <a:solidFill>
                  <a:srgbClr val="D9E1FF"/>
                </a:solidFill>
                <a:latin typeface="Arimo" pitchFamily="34" charset="0"/>
                <a:ea typeface="Arimo" pitchFamily="34" charset="-122"/>
                <a:cs typeface="Arimo" pitchFamily="34" charset="-120"/>
              </a:rPr>
              <a:t> pre </a:t>
            </a:r>
            <a:r>
              <a:rPr lang="en-US" sz="1600" dirty="0" err="1" smtClean="0">
                <a:solidFill>
                  <a:srgbClr val="D9E1FF"/>
                </a:solidFill>
                <a:latin typeface="Arimo" pitchFamily="34" charset="0"/>
                <a:ea typeface="Arimo" pitchFamily="34" charset="-122"/>
                <a:cs typeface="Arimo" pitchFamily="34" charset="-120"/>
              </a:rPr>
              <a:t>entrenados</a:t>
            </a:r>
            <a:r>
              <a:rPr lang="en-US" sz="1600" dirty="0" smtClean="0">
                <a:solidFill>
                  <a:srgbClr val="D9E1FF"/>
                </a:solidFill>
                <a:latin typeface="Arimo" pitchFamily="34" charset="0"/>
                <a:ea typeface="Arimo" pitchFamily="34" charset="-122"/>
                <a:cs typeface="Arimo" pitchFamily="34" charset="-120"/>
              </a:rPr>
              <a:t> </a:t>
            </a:r>
            <a:r>
              <a:rPr lang="en-US" sz="1600" dirty="0" err="1" smtClean="0">
                <a:solidFill>
                  <a:srgbClr val="D9E1FF"/>
                </a:solidFill>
                <a:latin typeface="Arimo" pitchFamily="34" charset="0"/>
                <a:ea typeface="Arimo" pitchFamily="34" charset="-122"/>
                <a:cs typeface="Arimo" pitchFamily="34" charset="-120"/>
              </a:rPr>
              <a:t>para</a:t>
            </a:r>
            <a:r>
              <a:rPr lang="en-US" sz="1600" dirty="0" smtClean="0">
                <a:solidFill>
                  <a:srgbClr val="D9E1FF"/>
                </a:solidFill>
                <a:latin typeface="Arimo" pitchFamily="34" charset="0"/>
                <a:ea typeface="Arimo" pitchFamily="34" charset="-122"/>
                <a:cs typeface="Arimo" pitchFamily="34" charset="-120"/>
              </a:rPr>
              <a:t> </a:t>
            </a:r>
            <a:r>
              <a:rPr lang="en-US" sz="1600" dirty="0" err="1" smtClean="0">
                <a:solidFill>
                  <a:srgbClr val="D9E1FF"/>
                </a:solidFill>
                <a:latin typeface="Arimo" pitchFamily="34" charset="0"/>
                <a:ea typeface="Arimo" pitchFamily="34" charset="-122"/>
                <a:cs typeface="Arimo" pitchFamily="34" charset="-120"/>
              </a:rPr>
              <a:t>tareas</a:t>
            </a:r>
            <a:r>
              <a:rPr lang="en-US" sz="1600" dirty="0" smtClean="0">
                <a:solidFill>
                  <a:srgbClr val="D9E1FF"/>
                </a:solidFill>
                <a:latin typeface="Arimo" pitchFamily="34" charset="0"/>
                <a:ea typeface="Arimo" pitchFamily="34" charset="-122"/>
                <a:cs typeface="Arimo" pitchFamily="34" charset="-120"/>
              </a:rPr>
              <a:t> </a:t>
            </a:r>
            <a:r>
              <a:rPr lang="en-US" sz="1600" dirty="0" err="1" smtClean="0">
                <a:solidFill>
                  <a:srgbClr val="D9E1FF"/>
                </a:solidFill>
                <a:latin typeface="Arimo" pitchFamily="34" charset="0"/>
                <a:ea typeface="Arimo" pitchFamily="34" charset="-122"/>
                <a:cs typeface="Arimo" pitchFamily="34" charset="-120"/>
              </a:rPr>
              <a:t>como</a:t>
            </a:r>
            <a:r>
              <a:rPr lang="en-US" sz="1600" dirty="0" smtClean="0">
                <a:solidFill>
                  <a:srgbClr val="D9E1FF"/>
                </a:solidFill>
                <a:latin typeface="Arimo" pitchFamily="34" charset="0"/>
                <a:ea typeface="Arimo" pitchFamily="34" charset="-122"/>
                <a:cs typeface="Arimo" pitchFamily="34" charset="-120"/>
              </a:rPr>
              <a:t> la </a:t>
            </a:r>
            <a:r>
              <a:rPr lang="en-US" sz="1600" dirty="0" err="1" smtClean="0">
                <a:solidFill>
                  <a:srgbClr val="D9E1FF"/>
                </a:solidFill>
                <a:latin typeface="Arimo" pitchFamily="34" charset="0"/>
                <a:ea typeface="Arimo" pitchFamily="34" charset="-122"/>
                <a:cs typeface="Arimo" pitchFamily="34" charset="-120"/>
              </a:rPr>
              <a:t>traduccion</a:t>
            </a:r>
            <a:r>
              <a:rPr lang="en-US" sz="1600" dirty="0" smtClean="0">
                <a:solidFill>
                  <a:srgbClr val="D9E1FF"/>
                </a:solidFill>
                <a:latin typeface="Arimo" pitchFamily="34" charset="0"/>
                <a:ea typeface="Arimo" pitchFamily="34" charset="-122"/>
                <a:cs typeface="Arimo" pitchFamily="34" charset="-120"/>
              </a:rPr>
              <a:t> </a:t>
            </a:r>
            <a:r>
              <a:rPr lang="en-US" sz="1600" dirty="0" err="1" smtClean="0">
                <a:solidFill>
                  <a:srgbClr val="D9E1FF"/>
                </a:solidFill>
                <a:latin typeface="Arimo" pitchFamily="34" charset="0"/>
                <a:ea typeface="Arimo" pitchFamily="34" charset="-122"/>
                <a:cs typeface="Arimo" pitchFamily="34" charset="-120"/>
              </a:rPr>
              <a:t>automatica</a:t>
            </a:r>
            <a:r>
              <a:rPr lang="en-US" sz="1600" dirty="0" smtClean="0">
                <a:solidFill>
                  <a:srgbClr val="D9E1FF"/>
                </a:solidFill>
                <a:latin typeface="Arimo" pitchFamily="34" charset="0"/>
                <a:ea typeface="Arimo" pitchFamily="34" charset="-122"/>
                <a:cs typeface="Arimo" pitchFamily="34" charset="-120"/>
              </a:rPr>
              <a:t> y la </a:t>
            </a:r>
            <a:r>
              <a:rPr lang="en-US" sz="1600" dirty="0" err="1" smtClean="0">
                <a:solidFill>
                  <a:srgbClr val="D9E1FF"/>
                </a:solidFill>
                <a:latin typeface="Arimo" pitchFamily="34" charset="0"/>
                <a:ea typeface="Arimo" pitchFamily="34" charset="-122"/>
                <a:cs typeface="Arimo" pitchFamily="34" charset="-120"/>
              </a:rPr>
              <a:t>clasificacion</a:t>
            </a:r>
            <a:r>
              <a:rPr lang="en-US" sz="1600" dirty="0" smtClean="0">
                <a:solidFill>
                  <a:srgbClr val="D9E1FF"/>
                </a:solidFill>
                <a:latin typeface="Arimo" pitchFamily="34" charset="0"/>
                <a:ea typeface="Arimo" pitchFamily="34" charset="-122"/>
                <a:cs typeface="Arimo" pitchFamily="34" charset="-120"/>
              </a:rPr>
              <a:t> de </a:t>
            </a:r>
            <a:r>
              <a:rPr lang="en-US" sz="1600" dirty="0" err="1" smtClean="0">
                <a:solidFill>
                  <a:srgbClr val="D9E1FF"/>
                </a:solidFill>
                <a:latin typeface="Arimo" pitchFamily="34" charset="0"/>
                <a:ea typeface="Arimo" pitchFamily="34" charset="-122"/>
                <a:cs typeface="Arimo" pitchFamily="34" charset="-120"/>
              </a:rPr>
              <a:t>textos</a:t>
            </a:r>
            <a:r>
              <a:rPr lang="en-US" sz="1600" dirty="0" smtClean="0">
                <a:solidFill>
                  <a:srgbClr val="D9E1FF"/>
                </a:solidFill>
                <a:latin typeface="Arimo" pitchFamily="34" charset="0"/>
                <a:ea typeface="Arimo" pitchFamily="34" charset="-122"/>
                <a:cs typeface="Arimo" pitchFamily="34" charset="-120"/>
              </a:rPr>
              <a:t>. </a:t>
            </a:r>
            <a:endParaRPr lang="en-US" sz="1600" dirty="0"/>
          </a:p>
        </p:txBody>
      </p:sp>
      <p:sp>
        <p:nvSpPr>
          <p:cNvPr id="19" name="Text 3"/>
          <p:cNvSpPr/>
          <p:nvPr/>
        </p:nvSpPr>
        <p:spPr>
          <a:xfrm>
            <a:off x="557689" y="4298723"/>
            <a:ext cx="2614017" cy="326827"/>
          </a:xfrm>
          <a:prstGeom prst="rect">
            <a:avLst/>
          </a:prstGeom>
          <a:noFill/>
          <a:ln/>
        </p:spPr>
        <p:txBody>
          <a:bodyPr wrap="none" rtlCol="0" anchor="t"/>
          <a:lstStyle/>
          <a:p>
            <a:pPr marL="0" indent="0" algn="l">
              <a:lnSpc>
                <a:spcPts val="2573"/>
              </a:lnSpc>
              <a:buNone/>
            </a:pPr>
            <a:r>
              <a:rPr lang="en-US" sz="2058" b="1" dirty="0" err="1" smtClean="0">
                <a:solidFill>
                  <a:srgbClr val="FFFFFF"/>
                </a:solidFill>
                <a:latin typeface="Syne" pitchFamily="34" charset="0"/>
                <a:ea typeface="Syne" pitchFamily="34" charset="-122"/>
                <a:cs typeface="Syne" pitchFamily="34" charset="-120"/>
              </a:rPr>
              <a:t>TorchScritp</a:t>
            </a:r>
            <a:endParaRPr lang="en-US" sz="2058" dirty="0"/>
          </a:p>
        </p:txBody>
      </p:sp>
      <p:sp>
        <p:nvSpPr>
          <p:cNvPr id="20" name="Text 4"/>
          <p:cNvSpPr/>
          <p:nvPr/>
        </p:nvSpPr>
        <p:spPr>
          <a:xfrm>
            <a:off x="691040" y="4691846"/>
            <a:ext cx="8919686" cy="683272"/>
          </a:xfrm>
          <a:prstGeom prst="rect">
            <a:avLst/>
          </a:prstGeom>
          <a:noFill/>
          <a:ln/>
        </p:spPr>
        <p:txBody>
          <a:bodyPr wrap="square" rtlCol="0" anchor="t"/>
          <a:lstStyle/>
          <a:p>
            <a:pPr marL="0" indent="0" algn="l">
              <a:lnSpc>
                <a:spcPts val="2799"/>
              </a:lnSpc>
              <a:buNone/>
            </a:pPr>
            <a:r>
              <a:rPr lang="en-US" sz="1750" dirty="0" err="1" smtClean="0">
                <a:solidFill>
                  <a:srgbClr val="D9E1FF"/>
                </a:solidFill>
                <a:latin typeface="Arimo" pitchFamily="34" charset="0"/>
                <a:ea typeface="Arimo" pitchFamily="34" charset="-122"/>
                <a:cs typeface="Arimo" pitchFamily="34" charset="-120"/>
              </a:rPr>
              <a:t>Permite</a:t>
            </a:r>
            <a:r>
              <a:rPr lang="en-US" sz="1750" dirty="0" smtClean="0">
                <a:solidFill>
                  <a:srgbClr val="D9E1FF"/>
                </a:solidFill>
                <a:latin typeface="Arimo" pitchFamily="34" charset="0"/>
                <a:ea typeface="Arimo" pitchFamily="34" charset="-122"/>
                <a:cs typeface="Arimo" pitchFamily="34" charset="-120"/>
              </a:rPr>
              <a:t> la </a:t>
            </a:r>
            <a:r>
              <a:rPr lang="en-US" sz="1750" dirty="0" err="1" smtClean="0">
                <a:solidFill>
                  <a:srgbClr val="D9E1FF"/>
                </a:solidFill>
                <a:latin typeface="Arimo" pitchFamily="34" charset="0"/>
                <a:ea typeface="Arimo" pitchFamily="34" charset="-122"/>
                <a:cs typeface="Arimo" pitchFamily="34" charset="-120"/>
              </a:rPr>
              <a:t>exportacion</a:t>
            </a:r>
            <a:r>
              <a:rPr lang="en-US" sz="1750" dirty="0" smtClean="0">
                <a:solidFill>
                  <a:srgbClr val="D9E1FF"/>
                </a:solidFill>
                <a:latin typeface="Arimo" pitchFamily="34" charset="0"/>
                <a:ea typeface="Arimo" pitchFamily="34" charset="-122"/>
                <a:cs typeface="Arimo" pitchFamily="34" charset="-120"/>
              </a:rPr>
              <a:t> de </a:t>
            </a:r>
            <a:r>
              <a:rPr lang="en-US" sz="1750" dirty="0" err="1" smtClean="0">
                <a:solidFill>
                  <a:srgbClr val="D9E1FF"/>
                </a:solidFill>
                <a:latin typeface="Arimo" pitchFamily="34" charset="0"/>
                <a:ea typeface="Arimo" pitchFamily="34" charset="-122"/>
                <a:cs typeface="Arimo" pitchFamily="34" charset="-120"/>
              </a:rPr>
              <a:t>modelos</a:t>
            </a:r>
            <a:r>
              <a:rPr lang="en-US" sz="1750" dirty="0" smtClean="0">
                <a:solidFill>
                  <a:srgbClr val="D9E1FF"/>
                </a:solidFill>
                <a:latin typeface="Arimo" pitchFamily="34" charset="0"/>
                <a:ea typeface="Arimo" pitchFamily="34" charset="-122"/>
                <a:cs typeface="Arimo" pitchFamily="34" charset="-120"/>
              </a:rPr>
              <a:t> </a:t>
            </a:r>
            <a:r>
              <a:rPr lang="en-US" sz="1750" dirty="0" err="1" smtClean="0">
                <a:solidFill>
                  <a:srgbClr val="D9E1FF"/>
                </a:solidFill>
                <a:latin typeface="Arimo" pitchFamily="34" charset="0"/>
                <a:ea typeface="Arimo" pitchFamily="34" charset="-122"/>
                <a:cs typeface="Arimo" pitchFamily="34" charset="-120"/>
              </a:rPr>
              <a:t>entrenados</a:t>
            </a:r>
            <a:r>
              <a:rPr lang="en-US" sz="1750" dirty="0" smtClean="0">
                <a:solidFill>
                  <a:srgbClr val="D9E1FF"/>
                </a:solidFill>
                <a:latin typeface="Arimo" pitchFamily="34" charset="0"/>
                <a:ea typeface="Arimo" pitchFamily="34" charset="-122"/>
                <a:cs typeface="Arimo" pitchFamily="34" charset="-120"/>
              </a:rPr>
              <a:t> en </a:t>
            </a:r>
            <a:r>
              <a:rPr lang="en-US" sz="1750" dirty="0" err="1" smtClean="0">
                <a:solidFill>
                  <a:srgbClr val="D9E1FF"/>
                </a:solidFill>
                <a:latin typeface="Arimo" pitchFamily="34" charset="0"/>
                <a:ea typeface="Arimo" pitchFamily="34" charset="-122"/>
                <a:cs typeface="Arimo" pitchFamily="34" charset="-120"/>
              </a:rPr>
              <a:t>Pytorch</a:t>
            </a:r>
            <a:r>
              <a:rPr lang="en-US" sz="1750" dirty="0" smtClean="0">
                <a:solidFill>
                  <a:srgbClr val="D9E1FF"/>
                </a:solidFill>
                <a:latin typeface="Arimo" pitchFamily="34" charset="0"/>
                <a:ea typeface="Arimo" pitchFamily="34" charset="-122"/>
                <a:cs typeface="Arimo" pitchFamily="34" charset="-120"/>
              </a:rPr>
              <a:t> a </a:t>
            </a:r>
            <a:r>
              <a:rPr lang="en-US" sz="1750" dirty="0" err="1" smtClean="0">
                <a:solidFill>
                  <a:srgbClr val="D9E1FF"/>
                </a:solidFill>
                <a:latin typeface="Arimo" pitchFamily="34" charset="0"/>
                <a:ea typeface="Arimo" pitchFamily="34" charset="-122"/>
                <a:cs typeface="Arimo" pitchFamily="34" charset="-120"/>
              </a:rPr>
              <a:t>formatos</a:t>
            </a:r>
            <a:r>
              <a:rPr lang="en-US" sz="1750" dirty="0" smtClean="0">
                <a:solidFill>
                  <a:srgbClr val="D9E1FF"/>
                </a:solidFill>
                <a:latin typeface="Arimo" pitchFamily="34" charset="0"/>
                <a:ea typeface="Arimo" pitchFamily="34" charset="-122"/>
                <a:cs typeface="Arimo" pitchFamily="34" charset="-120"/>
              </a:rPr>
              <a:t> </a:t>
            </a:r>
            <a:r>
              <a:rPr lang="en-US" sz="1750" dirty="0" err="1" smtClean="0">
                <a:solidFill>
                  <a:srgbClr val="D9E1FF"/>
                </a:solidFill>
                <a:latin typeface="Arimo" pitchFamily="34" charset="0"/>
                <a:ea typeface="Arimo" pitchFamily="34" charset="-122"/>
                <a:cs typeface="Arimo" pitchFamily="34" charset="-120"/>
              </a:rPr>
              <a:t>ejecutables</a:t>
            </a:r>
            <a:r>
              <a:rPr lang="en-US" sz="1750" dirty="0" smtClean="0">
                <a:solidFill>
                  <a:srgbClr val="D9E1FF"/>
                </a:solidFill>
                <a:latin typeface="Arimo" pitchFamily="34" charset="0"/>
                <a:ea typeface="Arimo" pitchFamily="34" charset="-122"/>
                <a:cs typeface="Arimo" pitchFamily="34" charset="-120"/>
              </a:rPr>
              <a:t> </a:t>
            </a:r>
            <a:r>
              <a:rPr lang="en-US" sz="1750" dirty="0" err="1" smtClean="0">
                <a:solidFill>
                  <a:srgbClr val="D9E1FF"/>
                </a:solidFill>
                <a:latin typeface="Arimo" pitchFamily="34" charset="0"/>
                <a:ea typeface="Arimo" pitchFamily="34" charset="-122"/>
                <a:cs typeface="Arimo" pitchFamily="34" charset="-120"/>
              </a:rPr>
              <a:t>para</a:t>
            </a:r>
            <a:r>
              <a:rPr lang="en-US" sz="1750" dirty="0" smtClean="0">
                <a:solidFill>
                  <a:srgbClr val="D9E1FF"/>
                </a:solidFill>
                <a:latin typeface="Arimo" pitchFamily="34" charset="0"/>
                <a:ea typeface="Arimo" pitchFamily="34" charset="-122"/>
                <a:cs typeface="Arimo" pitchFamily="34" charset="-120"/>
              </a:rPr>
              <a:t> </a:t>
            </a:r>
            <a:r>
              <a:rPr lang="en-US" sz="1750" dirty="0" err="1" smtClean="0">
                <a:solidFill>
                  <a:srgbClr val="D9E1FF"/>
                </a:solidFill>
                <a:latin typeface="Arimo" pitchFamily="34" charset="0"/>
                <a:ea typeface="Arimo" pitchFamily="34" charset="-122"/>
                <a:cs typeface="Arimo" pitchFamily="34" charset="-120"/>
              </a:rPr>
              <a:t>su</a:t>
            </a:r>
            <a:r>
              <a:rPr lang="en-US" sz="1750" dirty="0" smtClean="0">
                <a:solidFill>
                  <a:srgbClr val="D9E1FF"/>
                </a:solidFill>
                <a:latin typeface="Arimo" pitchFamily="34" charset="0"/>
                <a:ea typeface="Arimo" pitchFamily="34" charset="-122"/>
                <a:cs typeface="Arimo" pitchFamily="34" charset="-120"/>
              </a:rPr>
              <a:t> </a:t>
            </a:r>
            <a:r>
              <a:rPr lang="en-US" sz="1750" dirty="0" err="1" smtClean="0">
                <a:solidFill>
                  <a:srgbClr val="D9E1FF"/>
                </a:solidFill>
                <a:latin typeface="Arimo" pitchFamily="34" charset="0"/>
                <a:ea typeface="Arimo" pitchFamily="34" charset="-122"/>
                <a:cs typeface="Arimo" pitchFamily="34" charset="-120"/>
              </a:rPr>
              <a:t>implementacion</a:t>
            </a:r>
            <a:r>
              <a:rPr lang="en-US" sz="1750" dirty="0" smtClean="0">
                <a:solidFill>
                  <a:srgbClr val="D9E1FF"/>
                </a:solidFill>
                <a:latin typeface="Arimo" pitchFamily="34" charset="0"/>
                <a:ea typeface="Arimo" pitchFamily="34" charset="-122"/>
                <a:cs typeface="Arimo" pitchFamily="34" charset="-120"/>
              </a:rPr>
              <a:t> en </a:t>
            </a:r>
            <a:r>
              <a:rPr lang="en-US" sz="1750" dirty="0" err="1" smtClean="0">
                <a:solidFill>
                  <a:srgbClr val="D9E1FF"/>
                </a:solidFill>
                <a:latin typeface="Arimo" pitchFamily="34" charset="0"/>
                <a:ea typeface="Arimo" pitchFamily="34" charset="-122"/>
                <a:cs typeface="Arimo" pitchFamily="34" charset="-120"/>
              </a:rPr>
              <a:t>produccion</a:t>
            </a:r>
            <a:r>
              <a:rPr lang="en-US" sz="1750" dirty="0" smtClean="0">
                <a:solidFill>
                  <a:srgbClr val="D9E1FF"/>
                </a:solidFill>
                <a:latin typeface="Arimo" pitchFamily="34" charset="0"/>
                <a:ea typeface="Arimo" pitchFamily="34" charset="-122"/>
                <a:cs typeface="Arimo" pitchFamily="34" charset="-120"/>
              </a:rPr>
              <a:t>. </a:t>
            </a:r>
            <a:endParaRPr lang="en-US" sz="1750" dirty="0"/>
          </a:p>
        </p:txBody>
      </p:sp>
      <p:sp>
        <p:nvSpPr>
          <p:cNvPr id="22" name="Text 4"/>
          <p:cNvSpPr/>
          <p:nvPr/>
        </p:nvSpPr>
        <p:spPr>
          <a:xfrm>
            <a:off x="841950" y="2597377"/>
            <a:ext cx="13712250" cy="1701346"/>
          </a:xfrm>
          <a:prstGeom prst="rect">
            <a:avLst/>
          </a:prstGeom>
          <a:noFill/>
          <a:ln/>
        </p:spPr>
        <p:txBody>
          <a:bodyPr wrap="square" rtlCol="0" anchor="t"/>
          <a:lstStyle/>
          <a:p>
            <a:pPr marL="171450" indent="-171450">
              <a:lnSpc>
                <a:spcPts val="2799"/>
              </a:lnSpc>
              <a:buFont typeface="Arial" pitchFamily="34" charset="0"/>
              <a:buChar char="•"/>
            </a:pPr>
            <a:r>
              <a:rPr lang="es-AR" sz="1200" b="1" dirty="0" smtClean="0">
                <a:solidFill>
                  <a:schemeClr val="bg1"/>
                </a:solidFill>
                <a:latin typeface="Arimo"/>
                <a:ea typeface="Arimo"/>
              </a:rPr>
              <a:t>Traducción </a:t>
            </a:r>
            <a:r>
              <a:rPr lang="es-AR" sz="1200" b="1" dirty="0">
                <a:solidFill>
                  <a:schemeClr val="bg1"/>
                </a:solidFill>
                <a:latin typeface="Arimo"/>
                <a:ea typeface="Arimo"/>
              </a:rPr>
              <a:t>automática</a:t>
            </a:r>
            <a:r>
              <a:rPr lang="es-AR" sz="1200" dirty="0">
                <a:solidFill>
                  <a:schemeClr val="bg1"/>
                </a:solidFill>
                <a:latin typeface="Arimo"/>
                <a:ea typeface="Arimo"/>
              </a:rPr>
              <a:t>: Puedes traducir texto de un idioma a otro utilizando modelos de traducción automática entrenados con </a:t>
            </a:r>
            <a:r>
              <a:rPr lang="es-AR" sz="1200" dirty="0" err="1">
                <a:solidFill>
                  <a:schemeClr val="bg1"/>
                </a:solidFill>
                <a:latin typeface="Arimo"/>
                <a:ea typeface="Arimo"/>
              </a:rPr>
              <a:t>TorchText</a:t>
            </a:r>
            <a:r>
              <a:rPr lang="es-AR" sz="1200" dirty="0" smtClean="0">
                <a:solidFill>
                  <a:schemeClr val="bg1"/>
                </a:solidFill>
                <a:latin typeface="Arimo"/>
                <a:ea typeface="Arimo"/>
              </a:rPr>
              <a:t>.</a:t>
            </a:r>
          </a:p>
          <a:p>
            <a:pPr marL="171450" indent="-171450">
              <a:lnSpc>
                <a:spcPts val="2799"/>
              </a:lnSpc>
              <a:buFont typeface="Arial" pitchFamily="34" charset="0"/>
              <a:buChar char="•"/>
            </a:pPr>
            <a:r>
              <a:rPr lang="es-AR" sz="1200" b="1" dirty="0" smtClean="0">
                <a:solidFill>
                  <a:schemeClr val="bg1"/>
                </a:solidFill>
                <a:latin typeface="Arimo"/>
                <a:ea typeface="Arimo"/>
              </a:rPr>
              <a:t>Análisis </a:t>
            </a:r>
            <a:r>
              <a:rPr lang="es-AR" sz="1200" b="1" dirty="0">
                <a:solidFill>
                  <a:schemeClr val="bg1"/>
                </a:solidFill>
                <a:latin typeface="Arimo"/>
                <a:ea typeface="Arimo"/>
              </a:rPr>
              <a:t>de sentimientos</a:t>
            </a:r>
            <a:r>
              <a:rPr lang="es-AR" sz="1200" dirty="0">
                <a:solidFill>
                  <a:schemeClr val="bg1"/>
                </a:solidFill>
                <a:latin typeface="Arimo"/>
                <a:ea typeface="Arimo"/>
              </a:rPr>
              <a:t>: Puedes analizar el sentimiento de un texto para determinar si es positivo, negativo o neutral</a:t>
            </a:r>
            <a:r>
              <a:rPr lang="es-AR" sz="1200" dirty="0" smtClean="0">
                <a:solidFill>
                  <a:schemeClr val="bg1"/>
                </a:solidFill>
                <a:latin typeface="Arimo"/>
                <a:ea typeface="Arimo"/>
              </a:rPr>
              <a:t>.</a:t>
            </a:r>
          </a:p>
          <a:p>
            <a:pPr marL="171450" indent="-171450">
              <a:lnSpc>
                <a:spcPts val="2799"/>
              </a:lnSpc>
              <a:buFont typeface="Arial" pitchFamily="34" charset="0"/>
              <a:buChar char="•"/>
            </a:pPr>
            <a:r>
              <a:rPr lang="es-AR" sz="1200" b="1" dirty="0" smtClean="0">
                <a:solidFill>
                  <a:schemeClr val="bg1"/>
                </a:solidFill>
                <a:latin typeface="Arimo"/>
                <a:ea typeface="Arimo"/>
              </a:rPr>
              <a:t>Resumen </a:t>
            </a:r>
            <a:r>
              <a:rPr lang="es-AR" sz="1200" b="1" dirty="0">
                <a:solidFill>
                  <a:schemeClr val="bg1"/>
                </a:solidFill>
                <a:latin typeface="Arimo"/>
                <a:ea typeface="Arimo"/>
              </a:rPr>
              <a:t>de texto</a:t>
            </a:r>
            <a:r>
              <a:rPr lang="es-AR" sz="1200" dirty="0">
                <a:solidFill>
                  <a:schemeClr val="bg1"/>
                </a:solidFill>
                <a:latin typeface="Arimo"/>
                <a:ea typeface="Arimo"/>
              </a:rPr>
              <a:t>: Puedes generar resúmenes de textos largos, capturando las ideas principales</a:t>
            </a:r>
            <a:r>
              <a:rPr lang="es-AR" sz="1200" dirty="0" smtClean="0">
                <a:solidFill>
                  <a:schemeClr val="bg1"/>
                </a:solidFill>
                <a:latin typeface="Arimo"/>
                <a:ea typeface="Arimo"/>
              </a:rPr>
              <a:t>.</a:t>
            </a:r>
          </a:p>
          <a:p>
            <a:pPr marL="171450" indent="-171450">
              <a:lnSpc>
                <a:spcPts val="2799"/>
              </a:lnSpc>
              <a:buFont typeface="Arial" pitchFamily="34" charset="0"/>
              <a:buChar char="•"/>
            </a:pPr>
            <a:r>
              <a:rPr lang="es-AR" sz="1200" b="1" dirty="0" smtClean="0">
                <a:solidFill>
                  <a:schemeClr val="bg1"/>
                </a:solidFill>
                <a:latin typeface="Arimo"/>
                <a:ea typeface="Arimo"/>
              </a:rPr>
              <a:t>Generación </a:t>
            </a:r>
            <a:r>
              <a:rPr lang="es-AR" sz="1200" b="1" dirty="0">
                <a:solidFill>
                  <a:schemeClr val="bg1"/>
                </a:solidFill>
                <a:latin typeface="Arimo"/>
                <a:ea typeface="Arimo"/>
              </a:rPr>
              <a:t>de texto</a:t>
            </a:r>
            <a:r>
              <a:rPr lang="es-AR" sz="1200" dirty="0">
                <a:solidFill>
                  <a:schemeClr val="bg1"/>
                </a:solidFill>
                <a:latin typeface="Arimo"/>
                <a:ea typeface="Arimo"/>
              </a:rPr>
              <a:t>: Puedes crear texto nuevo, como poemas, artículos o guiones, utilizando modelos de generación de lenguaje.</a:t>
            </a:r>
            <a:endParaRPr lang="en-US" sz="1200" dirty="0">
              <a:solidFill>
                <a:schemeClr val="bg1"/>
              </a:solidFill>
              <a:latin typeface="Arimo"/>
              <a:ea typeface="Arimo"/>
            </a:endParaRPr>
          </a:p>
        </p:txBody>
      </p:sp>
      <p:sp>
        <p:nvSpPr>
          <p:cNvPr id="23" name="Text 4"/>
          <p:cNvSpPr/>
          <p:nvPr/>
        </p:nvSpPr>
        <p:spPr>
          <a:xfrm>
            <a:off x="557689" y="5375118"/>
            <a:ext cx="10805637" cy="2187732"/>
          </a:xfrm>
          <a:prstGeom prst="rect">
            <a:avLst/>
          </a:prstGeom>
          <a:noFill/>
          <a:ln/>
        </p:spPr>
        <p:txBody>
          <a:bodyPr wrap="square" rtlCol="0" anchor="t"/>
          <a:lstStyle/>
          <a:p>
            <a:pPr marL="171450" indent="-171450">
              <a:lnSpc>
                <a:spcPts val="2799"/>
              </a:lnSpc>
              <a:buFont typeface="Arial" pitchFamily="34" charset="0"/>
              <a:buChar char="•"/>
            </a:pPr>
            <a:r>
              <a:rPr lang="es-AR" sz="1200" b="1" dirty="0" smtClean="0">
                <a:solidFill>
                  <a:schemeClr val="bg1"/>
                </a:solidFill>
                <a:latin typeface="Arimo"/>
                <a:ea typeface="Arimo"/>
              </a:rPr>
              <a:t>Exportar </a:t>
            </a:r>
            <a:r>
              <a:rPr lang="es-AR" sz="1200" b="1" dirty="0">
                <a:solidFill>
                  <a:schemeClr val="bg1"/>
                </a:solidFill>
                <a:latin typeface="Arimo"/>
                <a:ea typeface="Arimo"/>
              </a:rPr>
              <a:t>modelos</a:t>
            </a:r>
            <a:r>
              <a:rPr lang="es-AR" sz="1200" dirty="0">
                <a:solidFill>
                  <a:schemeClr val="bg1"/>
                </a:solidFill>
                <a:latin typeface="Arimo"/>
                <a:ea typeface="Arimo"/>
              </a:rPr>
              <a:t>: Puedes exportar modelos entrenados en </a:t>
            </a:r>
            <a:r>
              <a:rPr lang="es-AR" sz="1200" dirty="0" err="1">
                <a:solidFill>
                  <a:schemeClr val="bg1"/>
                </a:solidFill>
                <a:latin typeface="Arimo"/>
                <a:ea typeface="Arimo"/>
              </a:rPr>
              <a:t>PyTorch</a:t>
            </a:r>
            <a:r>
              <a:rPr lang="es-AR" sz="1200" dirty="0">
                <a:solidFill>
                  <a:schemeClr val="bg1"/>
                </a:solidFill>
                <a:latin typeface="Arimo"/>
                <a:ea typeface="Arimo"/>
              </a:rPr>
              <a:t> a formatos ejecutables, </a:t>
            </a:r>
            <a:r>
              <a:rPr lang="es-AR" sz="1200" dirty="0" smtClean="0">
                <a:solidFill>
                  <a:schemeClr val="bg1"/>
                </a:solidFill>
                <a:latin typeface="Arimo"/>
                <a:ea typeface="Arimo"/>
              </a:rPr>
              <a:t>como </a:t>
            </a:r>
            <a:r>
              <a:rPr lang="es-AR" sz="1200" dirty="0" err="1">
                <a:solidFill>
                  <a:schemeClr val="bg1"/>
                </a:solidFill>
                <a:latin typeface="Arimo"/>
                <a:ea typeface="Arimo"/>
              </a:rPr>
              <a:t>TorchScript</a:t>
            </a:r>
            <a:r>
              <a:rPr lang="es-AR" sz="1200" dirty="0">
                <a:solidFill>
                  <a:schemeClr val="bg1"/>
                </a:solidFill>
                <a:latin typeface="Arimo"/>
                <a:ea typeface="Arimo"/>
              </a:rPr>
              <a:t>, para su uso en aplicaciones móviles </a:t>
            </a:r>
            <a:endParaRPr lang="es-AR" sz="1200" dirty="0" smtClean="0">
              <a:solidFill>
                <a:schemeClr val="bg1"/>
              </a:solidFill>
              <a:latin typeface="Arimo"/>
              <a:ea typeface="Arimo"/>
            </a:endParaRPr>
          </a:p>
          <a:p>
            <a:pPr>
              <a:lnSpc>
                <a:spcPts val="2799"/>
              </a:lnSpc>
            </a:pPr>
            <a:r>
              <a:rPr lang="es-AR" sz="1200" dirty="0" smtClean="0">
                <a:solidFill>
                  <a:schemeClr val="bg1"/>
                </a:solidFill>
                <a:latin typeface="Arimo"/>
                <a:ea typeface="Arimo"/>
              </a:rPr>
              <a:t>    o </a:t>
            </a:r>
            <a:r>
              <a:rPr lang="es-AR" sz="1200" dirty="0">
                <a:solidFill>
                  <a:schemeClr val="bg1"/>
                </a:solidFill>
                <a:latin typeface="Arimo"/>
                <a:ea typeface="Arimo"/>
              </a:rPr>
              <a:t>en entornos de producción sin necesidad de una instalación completa de </a:t>
            </a:r>
            <a:r>
              <a:rPr lang="es-AR" sz="1200" dirty="0" err="1" smtClean="0">
                <a:solidFill>
                  <a:schemeClr val="bg1"/>
                </a:solidFill>
                <a:latin typeface="Arimo"/>
                <a:ea typeface="Arimo"/>
              </a:rPr>
              <a:t>PyTorch</a:t>
            </a:r>
            <a:r>
              <a:rPr lang="es-AR" sz="1200" dirty="0" smtClean="0">
                <a:solidFill>
                  <a:schemeClr val="bg1"/>
                </a:solidFill>
                <a:latin typeface="Arimo"/>
                <a:ea typeface="Arimo"/>
              </a:rPr>
              <a:t>.</a:t>
            </a:r>
          </a:p>
          <a:p>
            <a:pPr marL="171450" indent="-171450">
              <a:lnSpc>
                <a:spcPts val="2799"/>
              </a:lnSpc>
              <a:buFont typeface="Arial" pitchFamily="34" charset="0"/>
              <a:buChar char="•"/>
            </a:pPr>
            <a:r>
              <a:rPr lang="es-AR" sz="1200" b="1" dirty="0" smtClean="0">
                <a:solidFill>
                  <a:schemeClr val="bg1"/>
                </a:solidFill>
                <a:latin typeface="Arimo"/>
                <a:ea typeface="Arimo"/>
              </a:rPr>
              <a:t>Optimizar </a:t>
            </a:r>
            <a:r>
              <a:rPr lang="es-AR" sz="1200" b="1" dirty="0">
                <a:solidFill>
                  <a:schemeClr val="bg1"/>
                </a:solidFill>
                <a:latin typeface="Arimo"/>
                <a:ea typeface="Arimo"/>
              </a:rPr>
              <a:t>modelos</a:t>
            </a:r>
            <a:r>
              <a:rPr lang="es-AR" sz="1200" dirty="0">
                <a:solidFill>
                  <a:schemeClr val="bg1"/>
                </a:solidFill>
                <a:latin typeface="Arimo"/>
                <a:ea typeface="Arimo"/>
              </a:rPr>
              <a:t>: Puedes optimizar modelos exportados para mejorar su rendimiento y reducir su tamaño, haciéndolos más eficientes para su implementación en dispositivos con recursos limitados</a:t>
            </a:r>
            <a:r>
              <a:rPr lang="es-AR" sz="1200" dirty="0" smtClean="0">
                <a:solidFill>
                  <a:schemeClr val="bg1"/>
                </a:solidFill>
                <a:latin typeface="Arimo"/>
                <a:ea typeface="Arimo"/>
              </a:rPr>
              <a:t>.</a:t>
            </a:r>
          </a:p>
          <a:p>
            <a:pPr marL="171450" indent="-171450">
              <a:lnSpc>
                <a:spcPts val="2799"/>
              </a:lnSpc>
              <a:buFont typeface="Arial" pitchFamily="34" charset="0"/>
              <a:buChar char="•"/>
            </a:pPr>
            <a:r>
              <a:rPr lang="es-AR" sz="1200" b="1" dirty="0" smtClean="0">
                <a:solidFill>
                  <a:schemeClr val="bg1"/>
                </a:solidFill>
                <a:latin typeface="Arimo"/>
                <a:ea typeface="Arimo"/>
              </a:rPr>
              <a:t>Integrar </a:t>
            </a:r>
            <a:r>
              <a:rPr lang="es-AR" sz="1200" b="1" dirty="0">
                <a:solidFill>
                  <a:schemeClr val="bg1"/>
                </a:solidFill>
                <a:latin typeface="Arimo"/>
                <a:ea typeface="Arimo"/>
              </a:rPr>
              <a:t>modelos</a:t>
            </a:r>
            <a:r>
              <a:rPr lang="es-AR" sz="1200" dirty="0">
                <a:solidFill>
                  <a:schemeClr val="bg1"/>
                </a:solidFill>
                <a:latin typeface="Arimo"/>
                <a:ea typeface="Arimo"/>
              </a:rPr>
              <a:t>: Puedes integrar modelos exportados en aplicaciones web o móviles, permitiendo la ejecución de inferencias de aprendizaje profundo directamente en el dispositivo.</a:t>
            </a:r>
            <a:endParaRPr lang="en-US" sz="1200" dirty="0">
              <a:solidFill>
                <a:schemeClr val="bg1"/>
              </a:solidFill>
              <a:latin typeface="Arimo"/>
              <a:ea typeface="Arimo"/>
            </a:endParaRPr>
          </a:p>
        </p:txBody>
      </p:sp>
      <p:pic>
        <p:nvPicPr>
          <p:cNvPr id="2050" name="Picture 2" descr="TorchText Logo — Torchtext 0.15.0 document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2605" y="1428805"/>
            <a:ext cx="3394419" cy="29606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de 360 by Coding Ninja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10925" y="4842982"/>
            <a:ext cx="3277253" cy="191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1923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blipFill dpi="0" rotWithShape="1">
            <a:blip r:embed="rId3">
              <a:alphaModFix amt="10000"/>
            </a:blip>
            <a:srcRect/>
            <a:stretch>
              <a:fillRect/>
            </a:stretch>
          </a:blipFill>
          <a:ln/>
        </p:spPr>
      </p:sp>
      <p:sp>
        <p:nvSpPr>
          <p:cNvPr id="4" name="Text 2"/>
          <p:cNvSpPr/>
          <p:nvPr/>
        </p:nvSpPr>
        <p:spPr>
          <a:xfrm>
            <a:off x="557689" y="240030"/>
            <a:ext cx="9933503" cy="1306830"/>
          </a:xfrm>
          <a:prstGeom prst="rect">
            <a:avLst/>
          </a:prstGeom>
          <a:noFill/>
          <a:ln/>
        </p:spPr>
        <p:txBody>
          <a:bodyPr wrap="square" rtlCol="0" anchor="t"/>
          <a:lstStyle/>
          <a:p>
            <a:pPr marL="0" indent="0">
              <a:lnSpc>
                <a:spcPts val="5146"/>
              </a:lnSpc>
              <a:buNone/>
            </a:pPr>
            <a:r>
              <a:rPr lang="en-US" sz="4117" b="1" dirty="0" err="1" smtClean="0">
                <a:solidFill>
                  <a:srgbClr val="FFFFFF"/>
                </a:solidFill>
                <a:latin typeface="Syne" pitchFamily="34" charset="0"/>
                <a:ea typeface="Syne" pitchFamily="34" charset="-122"/>
                <a:cs typeface="Syne" pitchFamily="34" charset="-120"/>
              </a:rPr>
              <a:t>Librerías</a:t>
            </a:r>
            <a:r>
              <a:rPr lang="en-US" sz="4117" b="1" dirty="0" smtClean="0">
                <a:solidFill>
                  <a:srgbClr val="FFFFFF"/>
                </a:solidFill>
                <a:latin typeface="Syne" pitchFamily="34" charset="0"/>
                <a:ea typeface="Syne" pitchFamily="34" charset="-122"/>
                <a:cs typeface="Syne" pitchFamily="34" charset="-120"/>
              </a:rPr>
              <a:t> </a:t>
            </a:r>
            <a:r>
              <a:rPr lang="en-US" sz="4117" b="1" dirty="0" err="1" smtClean="0">
                <a:solidFill>
                  <a:srgbClr val="FFFFFF"/>
                </a:solidFill>
                <a:latin typeface="Syne" pitchFamily="34" charset="0"/>
                <a:ea typeface="Syne" pitchFamily="34" charset="-122"/>
                <a:cs typeface="Syne" pitchFamily="34" charset="-120"/>
              </a:rPr>
              <a:t>Oficiales</a:t>
            </a:r>
            <a:r>
              <a:rPr lang="en-US" sz="4117" b="1" dirty="0" smtClean="0">
                <a:solidFill>
                  <a:srgbClr val="FFFFFF"/>
                </a:solidFill>
                <a:latin typeface="Syne" pitchFamily="34" charset="0"/>
                <a:ea typeface="Syne" pitchFamily="34" charset="-122"/>
                <a:cs typeface="Syne" pitchFamily="34" charset="-120"/>
              </a:rPr>
              <a:t> de </a:t>
            </a:r>
            <a:r>
              <a:rPr lang="en-US" sz="4117" b="1" dirty="0" err="1" smtClean="0">
                <a:solidFill>
                  <a:srgbClr val="FFFFFF"/>
                </a:solidFill>
                <a:latin typeface="Syne" pitchFamily="34" charset="0"/>
                <a:ea typeface="Syne" pitchFamily="34" charset="-122"/>
                <a:cs typeface="Syne" pitchFamily="34" charset="-120"/>
              </a:rPr>
              <a:t>TensorFlow</a:t>
            </a:r>
            <a:endParaRPr lang="en-US" sz="4117" dirty="0"/>
          </a:p>
        </p:txBody>
      </p:sp>
      <p:sp>
        <p:nvSpPr>
          <p:cNvPr id="6" name="Text 3"/>
          <p:cNvSpPr/>
          <p:nvPr/>
        </p:nvSpPr>
        <p:spPr>
          <a:xfrm>
            <a:off x="443389" y="1986228"/>
            <a:ext cx="2614017" cy="326827"/>
          </a:xfrm>
          <a:prstGeom prst="rect">
            <a:avLst/>
          </a:prstGeom>
          <a:noFill/>
          <a:ln/>
        </p:spPr>
        <p:txBody>
          <a:bodyPr wrap="none" rtlCol="0" anchor="t"/>
          <a:lstStyle/>
          <a:p>
            <a:pPr marL="0" indent="0" algn="l">
              <a:lnSpc>
                <a:spcPts val="2573"/>
              </a:lnSpc>
              <a:buNone/>
            </a:pPr>
            <a:r>
              <a:rPr lang="en-US" sz="2058" b="1" dirty="0" err="1" smtClean="0">
                <a:solidFill>
                  <a:srgbClr val="FFFFFF"/>
                </a:solidFill>
                <a:latin typeface="Syne" pitchFamily="34" charset="0"/>
                <a:ea typeface="Syne" pitchFamily="34" charset="-122"/>
                <a:cs typeface="Syne" pitchFamily="34" charset="-120"/>
              </a:rPr>
              <a:t>TensorFlow</a:t>
            </a:r>
            <a:r>
              <a:rPr lang="en-US" sz="2058" b="1" dirty="0" smtClean="0">
                <a:solidFill>
                  <a:srgbClr val="FFFFFF"/>
                </a:solidFill>
                <a:latin typeface="Syne" pitchFamily="34" charset="0"/>
                <a:ea typeface="Syne" pitchFamily="34" charset="-122"/>
                <a:cs typeface="Syne" pitchFamily="34" charset="-120"/>
              </a:rPr>
              <a:t> Serving</a:t>
            </a:r>
            <a:endParaRPr lang="en-US" sz="2058" dirty="0"/>
          </a:p>
        </p:txBody>
      </p:sp>
      <p:sp>
        <p:nvSpPr>
          <p:cNvPr id="7" name="Text 4"/>
          <p:cNvSpPr/>
          <p:nvPr/>
        </p:nvSpPr>
        <p:spPr>
          <a:xfrm>
            <a:off x="557689" y="2435899"/>
            <a:ext cx="10604243" cy="853619"/>
          </a:xfrm>
          <a:prstGeom prst="rect">
            <a:avLst/>
          </a:prstGeom>
          <a:noFill/>
          <a:ln/>
        </p:spPr>
        <p:txBody>
          <a:bodyPr wrap="square" rtlCol="0" anchor="t"/>
          <a:lstStyle/>
          <a:p>
            <a:pPr>
              <a:lnSpc>
                <a:spcPts val="2799"/>
              </a:lnSpc>
            </a:pPr>
            <a:r>
              <a:rPr lang="es-AR" sz="1600" dirty="0" smtClean="0">
                <a:solidFill>
                  <a:schemeClr val="bg1"/>
                </a:solidFill>
                <a:latin typeface="Arimo"/>
                <a:ea typeface="Arimo"/>
              </a:rPr>
              <a:t>Un </a:t>
            </a:r>
            <a:r>
              <a:rPr lang="es-AR" sz="1600" dirty="0">
                <a:solidFill>
                  <a:schemeClr val="bg1"/>
                </a:solidFill>
                <a:latin typeface="Arimo"/>
                <a:ea typeface="Arimo"/>
              </a:rPr>
              <a:t>sistema flexible y de alto rendimiento para desplegar modelos de aprendizaje automático en entornos de producción.</a:t>
            </a:r>
            <a:endParaRPr lang="en-US" sz="1600" dirty="0">
              <a:solidFill>
                <a:schemeClr val="bg1"/>
              </a:solidFill>
              <a:latin typeface="Arimo"/>
              <a:ea typeface="Arimo"/>
            </a:endParaRPr>
          </a:p>
        </p:txBody>
      </p:sp>
      <p:sp>
        <p:nvSpPr>
          <p:cNvPr id="14" name="Text 4"/>
          <p:cNvSpPr/>
          <p:nvPr/>
        </p:nvSpPr>
        <p:spPr>
          <a:xfrm>
            <a:off x="1081623" y="1014293"/>
            <a:ext cx="12472452" cy="1421606"/>
          </a:xfrm>
          <a:prstGeom prst="rect">
            <a:avLst/>
          </a:prstGeom>
          <a:noFill/>
          <a:ln/>
        </p:spPr>
        <p:txBody>
          <a:bodyPr wrap="square" rtlCol="0" anchor="t"/>
          <a:lstStyle/>
          <a:p>
            <a:pPr>
              <a:lnSpc>
                <a:spcPts val="2799"/>
              </a:lnSpc>
            </a:pPr>
            <a:r>
              <a:rPr lang="es-AR" dirty="0" err="1" smtClean="0">
                <a:solidFill>
                  <a:schemeClr val="bg1"/>
                </a:solidFill>
                <a:latin typeface="Arimo"/>
                <a:ea typeface="Arimo"/>
              </a:rPr>
              <a:t>TensorFlow</a:t>
            </a:r>
            <a:r>
              <a:rPr lang="es-AR" dirty="0" smtClean="0">
                <a:solidFill>
                  <a:schemeClr val="bg1"/>
                </a:solidFill>
                <a:latin typeface="Arimo"/>
                <a:ea typeface="Arimo"/>
              </a:rPr>
              <a:t> </a:t>
            </a:r>
            <a:r>
              <a:rPr lang="es-AR" dirty="0">
                <a:solidFill>
                  <a:schemeClr val="bg1"/>
                </a:solidFill>
                <a:latin typeface="Arimo"/>
                <a:ea typeface="Arimo"/>
              </a:rPr>
              <a:t>ofrece una amplia gama de librerías oficiales que complementan sus funcionalidades y facilitan la creación de modelos de aprendizaje automático. Entre las más destacadas se encuentran:</a:t>
            </a:r>
            <a:endParaRPr lang="en-US" dirty="0">
              <a:solidFill>
                <a:schemeClr val="bg1"/>
              </a:solidFill>
              <a:latin typeface="Arimo"/>
              <a:ea typeface="Arimo"/>
            </a:endParaRPr>
          </a:p>
        </p:txBody>
      </p:sp>
      <p:sp>
        <p:nvSpPr>
          <p:cNvPr id="15" name="Text 3"/>
          <p:cNvSpPr/>
          <p:nvPr/>
        </p:nvSpPr>
        <p:spPr>
          <a:xfrm>
            <a:off x="443389" y="5209578"/>
            <a:ext cx="2614017" cy="326827"/>
          </a:xfrm>
          <a:prstGeom prst="rect">
            <a:avLst/>
          </a:prstGeom>
          <a:noFill/>
          <a:ln/>
        </p:spPr>
        <p:txBody>
          <a:bodyPr wrap="none" rtlCol="0" anchor="t"/>
          <a:lstStyle/>
          <a:p>
            <a:pPr marL="0" indent="0" algn="l">
              <a:lnSpc>
                <a:spcPts val="2573"/>
              </a:lnSpc>
              <a:buNone/>
            </a:pPr>
            <a:r>
              <a:rPr lang="en-US" sz="2058" b="1" dirty="0" err="1" smtClean="0">
                <a:solidFill>
                  <a:srgbClr val="FFFFFF"/>
                </a:solidFill>
                <a:latin typeface="Syne" pitchFamily="34" charset="0"/>
                <a:ea typeface="Syne" pitchFamily="34" charset="-122"/>
                <a:cs typeface="Syne" pitchFamily="34" charset="-120"/>
              </a:rPr>
              <a:t>TensorFlow</a:t>
            </a:r>
            <a:r>
              <a:rPr lang="en-US" sz="2058" b="1" dirty="0" smtClean="0">
                <a:solidFill>
                  <a:srgbClr val="FFFFFF"/>
                </a:solidFill>
                <a:latin typeface="Syne" pitchFamily="34" charset="0"/>
                <a:ea typeface="Syne" pitchFamily="34" charset="-122"/>
                <a:cs typeface="Syne" pitchFamily="34" charset="-120"/>
              </a:rPr>
              <a:t> Sonnet</a:t>
            </a:r>
            <a:endParaRPr lang="en-US" sz="2058" dirty="0"/>
          </a:p>
        </p:txBody>
      </p:sp>
      <p:sp>
        <p:nvSpPr>
          <p:cNvPr id="16" name="Text 4"/>
          <p:cNvSpPr/>
          <p:nvPr/>
        </p:nvSpPr>
        <p:spPr>
          <a:xfrm>
            <a:off x="557689" y="5688565"/>
            <a:ext cx="12630358" cy="484705"/>
          </a:xfrm>
          <a:prstGeom prst="rect">
            <a:avLst/>
          </a:prstGeom>
          <a:noFill/>
          <a:ln/>
        </p:spPr>
        <p:txBody>
          <a:bodyPr wrap="square" rtlCol="0" anchor="t"/>
          <a:lstStyle/>
          <a:p>
            <a:pPr>
              <a:lnSpc>
                <a:spcPts val="2799"/>
              </a:lnSpc>
            </a:pPr>
            <a:r>
              <a:rPr lang="es-AR" sz="1600" dirty="0">
                <a:solidFill>
                  <a:schemeClr val="bg1"/>
                </a:solidFill>
                <a:latin typeface="Arimo"/>
                <a:ea typeface="Arimo"/>
              </a:rPr>
              <a:t>Una biblioteca de </a:t>
            </a:r>
            <a:r>
              <a:rPr lang="es-AR" sz="1600" dirty="0" err="1">
                <a:solidFill>
                  <a:schemeClr val="bg1"/>
                </a:solidFill>
                <a:latin typeface="Arimo"/>
                <a:ea typeface="Arimo"/>
              </a:rPr>
              <a:t>DeepMind</a:t>
            </a:r>
            <a:r>
              <a:rPr lang="es-AR" sz="1600" dirty="0">
                <a:solidFill>
                  <a:schemeClr val="bg1"/>
                </a:solidFill>
                <a:latin typeface="Arimo"/>
                <a:ea typeface="Arimo"/>
              </a:rPr>
              <a:t> para la construcción de redes neuronales, que proporciona una API intuitiva y expresiva.</a:t>
            </a:r>
            <a:endParaRPr lang="en-US" sz="1750" dirty="0">
              <a:solidFill>
                <a:schemeClr val="bg1"/>
              </a:solidFill>
              <a:latin typeface="Arimo"/>
              <a:ea typeface="Arimo"/>
            </a:endParaRPr>
          </a:p>
        </p:txBody>
      </p:sp>
      <p:sp>
        <p:nvSpPr>
          <p:cNvPr id="22" name="Text 4"/>
          <p:cNvSpPr/>
          <p:nvPr/>
        </p:nvSpPr>
        <p:spPr>
          <a:xfrm>
            <a:off x="691039" y="3165930"/>
            <a:ext cx="13510736" cy="1958520"/>
          </a:xfrm>
          <a:prstGeom prst="rect">
            <a:avLst/>
          </a:prstGeom>
          <a:noFill/>
          <a:ln/>
        </p:spPr>
        <p:txBody>
          <a:bodyPr wrap="square" rtlCol="0" anchor="t"/>
          <a:lstStyle/>
          <a:p>
            <a:pPr marL="171450" indent="-171450">
              <a:lnSpc>
                <a:spcPts val="2799"/>
              </a:lnSpc>
              <a:buFont typeface="Arial" pitchFamily="34" charset="0"/>
              <a:buChar char="•"/>
            </a:pPr>
            <a:r>
              <a:rPr lang="es-AR" sz="1200" b="1" dirty="0">
                <a:solidFill>
                  <a:schemeClr val="bg1"/>
                </a:solidFill>
                <a:latin typeface="Arimo"/>
                <a:ea typeface="Arimo"/>
              </a:rPr>
              <a:t>Desplegar modelos en producción</a:t>
            </a:r>
            <a:r>
              <a:rPr lang="es-AR" sz="1200" dirty="0">
                <a:solidFill>
                  <a:schemeClr val="bg1"/>
                </a:solidFill>
                <a:latin typeface="Arimo"/>
                <a:ea typeface="Arimo"/>
              </a:rPr>
              <a:t>: Puedes utilizar </a:t>
            </a:r>
            <a:r>
              <a:rPr lang="es-AR" sz="1200" dirty="0" err="1">
                <a:solidFill>
                  <a:schemeClr val="bg1"/>
                </a:solidFill>
                <a:latin typeface="Arimo"/>
                <a:ea typeface="Arimo"/>
              </a:rPr>
              <a:t>TensorFlow</a:t>
            </a:r>
            <a:r>
              <a:rPr lang="es-AR" sz="1200" dirty="0">
                <a:solidFill>
                  <a:schemeClr val="bg1"/>
                </a:solidFill>
                <a:latin typeface="Arimo"/>
                <a:ea typeface="Arimo"/>
              </a:rPr>
              <a:t> </a:t>
            </a:r>
            <a:r>
              <a:rPr lang="es-AR" sz="1200" dirty="0" err="1">
                <a:solidFill>
                  <a:schemeClr val="bg1"/>
                </a:solidFill>
                <a:latin typeface="Arimo"/>
                <a:ea typeface="Arimo"/>
              </a:rPr>
              <a:t>Serving</a:t>
            </a:r>
            <a:r>
              <a:rPr lang="es-AR" sz="1200" dirty="0">
                <a:solidFill>
                  <a:schemeClr val="bg1"/>
                </a:solidFill>
                <a:latin typeface="Arimo"/>
                <a:ea typeface="Arimo"/>
              </a:rPr>
              <a:t> para implementar modelos de aprendizaje automático en entornos de producción, escalando el servicio para atender a un gran número de usuarios</a:t>
            </a:r>
            <a:r>
              <a:rPr lang="es-AR" sz="1200" dirty="0" smtClean="0">
                <a:solidFill>
                  <a:schemeClr val="bg1"/>
                </a:solidFill>
                <a:latin typeface="Arimo"/>
                <a:ea typeface="Arimo"/>
              </a:rPr>
              <a:t>.</a:t>
            </a:r>
          </a:p>
          <a:p>
            <a:pPr marL="171450" indent="-171450">
              <a:lnSpc>
                <a:spcPts val="2799"/>
              </a:lnSpc>
              <a:buFont typeface="Arial" pitchFamily="34" charset="0"/>
              <a:buChar char="•"/>
            </a:pPr>
            <a:r>
              <a:rPr lang="es-AR" sz="1200" b="1" dirty="0" smtClean="0">
                <a:solidFill>
                  <a:schemeClr val="bg1"/>
                </a:solidFill>
                <a:latin typeface="Arimo"/>
                <a:ea typeface="Arimo"/>
              </a:rPr>
              <a:t>Gestión </a:t>
            </a:r>
            <a:r>
              <a:rPr lang="es-AR" sz="1200" b="1" dirty="0">
                <a:solidFill>
                  <a:schemeClr val="bg1"/>
                </a:solidFill>
                <a:latin typeface="Arimo"/>
                <a:ea typeface="Arimo"/>
              </a:rPr>
              <a:t>de versiones de modelos</a:t>
            </a:r>
            <a:r>
              <a:rPr lang="es-AR" sz="1200" dirty="0">
                <a:solidFill>
                  <a:schemeClr val="bg1"/>
                </a:solidFill>
                <a:latin typeface="Arimo"/>
                <a:ea typeface="Arimo"/>
              </a:rPr>
              <a:t>: Puedes gestionar diferentes versiones de un mismo modelo, permitiendo la transición entre versiones de manera controlada y segura</a:t>
            </a:r>
            <a:r>
              <a:rPr lang="es-AR" sz="1200" dirty="0" smtClean="0">
                <a:solidFill>
                  <a:schemeClr val="bg1"/>
                </a:solidFill>
                <a:latin typeface="Arimo"/>
                <a:ea typeface="Arimo"/>
              </a:rPr>
              <a:t>.</a:t>
            </a:r>
          </a:p>
          <a:p>
            <a:pPr marL="171450" indent="-171450">
              <a:lnSpc>
                <a:spcPts val="2799"/>
              </a:lnSpc>
              <a:buFont typeface="Arial" pitchFamily="34" charset="0"/>
              <a:buChar char="•"/>
            </a:pPr>
            <a:r>
              <a:rPr lang="es-AR" sz="1200" b="1" dirty="0" smtClean="0">
                <a:solidFill>
                  <a:schemeClr val="bg1"/>
                </a:solidFill>
                <a:latin typeface="Arimo"/>
                <a:ea typeface="Arimo"/>
              </a:rPr>
              <a:t>Monitoreo </a:t>
            </a:r>
            <a:r>
              <a:rPr lang="es-AR" sz="1200" b="1" dirty="0">
                <a:solidFill>
                  <a:schemeClr val="bg1"/>
                </a:solidFill>
                <a:latin typeface="Arimo"/>
                <a:ea typeface="Arimo"/>
              </a:rPr>
              <a:t>de modelos</a:t>
            </a:r>
            <a:r>
              <a:rPr lang="es-AR" sz="1200" dirty="0">
                <a:solidFill>
                  <a:schemeClr val="bg1"/>
                </a:solidFill>
                <a:latin typeface="Arimo"/>
                <a:ea typeface="Arimo"/>
              </a:rPr>
              <a:t>: Puedes monitorizar el rendimiento de los modelos en producción, detectando problemas de </a:t>
            </a:r>
            <a:r>
              <a:rPr lang="es-AR" sz="1200" dirty="0" smtClean="0">
                <a:solidFill>
                  <a:schemeClr val="bg1"/>
                </a:solidFill>
                <a:latin typeface="Arimo"/>
                <a:ea typeface="Arimo"/>
              </a:rPr>
              <a:t>rendimiento.</a:t>
            </a:r>
          </a:p>
          <a:p>
            <a:pPr marL="171450" indent="-171450">
              <a:lnSpc>
                <a:spcPts val="2799"/>
              </a:lnSpc>
              <a:buFont typeface="Arial" pitchFamily="34" charset="0"/>
              <a:buChar char="•"/>
            </a:pPr>
            <a:r>
              <a:rPr lang="es-AR" sz="1200" b="1" dirty="0" smtClean="0">
                <a:solidFill>
                  <a:schemeClr val="bg1"/>
                </a:solidFill>
                <a:latin typeface="Arimo"/>
                <a:ea typeface="Arimo"/>
              </a:rPr>
              <a:t>Optimización </a:t>
            </a:r>
            <a:r>
              <a:rPr lang="es-AR" sz="1200" b="1" dirty="0">
                <a:solidFill>
                  <a:schemeClr val="bg1"/>
                </a:solidFill>
                <a:latin typeface="Arimo"/>
                <a:ea typeface="Arimo"/>
              </a:rPr>
              <a:t>de modelos</a:t>
            </a:r>
            <a:r>
              <a:rPr lang="es-AR" sz="1200" dirty="0">
                <a:solidFill>
                  <a:schemeClr val="bg1"/>
                </a:solidFill>
                <a:latin typeface="Arimo"/>
                <a:ea typeface="Arimo"/>
              </a:rPr>
              <a:t>: Puedes optimizar el uso de recursos de los modelos en producción, reduciendo la latencia y el costo computacional.</a:t>
            </a:r>
            <a:r>
              <a:rPr lang="es-AR" sz="1200" dirty="0" smtClean="0">
                <a:solidFill>
                  <a:schemeClr val="bg1"/>
                </a:solidFill>
                <a:latin typeface="Arimo"/>
                <a:ea typeface="Arimo"/>
              </a:rPr>
              <a:t>.</a:t>
            </a:r>
            <a:endParaRPr lang="en-US" sz="1200" dirty="0">
              <a:solidFill>
                <a:schemeClr val="bg1"/>
              </a:solidFill>
              <a:latin typeface="Arimo"/>
              <a:ea typeface="Arimo"/>
            </a:endParaRPr>
          </a:p>
        </p:txBody>
      </p:sp>
      <p:sp>
        <p:nvSpPr>
          <p:cNvPr id="23" name="Text 4"/>
          <p:cNvSpPr/>
          <p:nvPr/>
        </p:nvSpPr>
        <p:spPr>
          <a:xfrm>
            <a:off x="691039" y="6209046"/>
            <a:ext cx="12272486" cy="1701346"/>
          </a:xfrm>
          <a:prstGeom prst="rect">
            <a:avLst/>
          </a:prstGeom>
          <a:noFill/>
          <a:ln/>
        </p:spPr>
        <p:txBody>
          <a:bodyPr wrap="square" rtlCol="0" anchor="t"/>
          <a:lstStyle/>
          <a:p>
            <a:pPr marL="171450" indent="-171450">
              <a:lnSpc>
                <a:spcPts val="2799"/>
              </a:lnSpc>
              <a:buFont typeface="Arial" pitchFamily="34" charset="0"/>
              <a:buChar char="•"/>
            </a:pPr>
            <a:r>
              <a:rPr lang="es-AR" sz="1200" b="1" dirty="0">
                <a:solidFill>
                  <a:schemeClr val="bg1"/>
                </a:solidFill>
                <a:latin typeface="Arimo"/>
                <a:ea typeface="Arimo"/>
              </a:rPr>
              <a:t>Construcción de redes neuronales</a:t>
            </a:r>
            <a:r>
              <a:rPr lang="es-AR" sz="1200" dirty="0">
                <a:solidFill>
                  <a:schemeClr val="bg1"/>
                </a:solidFill>
                <a:latin typeface="Arimo"/>
                <a:ea typeface="Arimo"/>
              </a:rPr>
              <a:t>: Puedes crear redes neuronales complejas con una sintaxis clara y concisa, utilizando los componentes y módulos predefinidos de </a:t>
            </a:r>
            <a:r>
              <a:rPr lang="es-AR" sz="1200" dirty="0" err="1">
                <a:solidFill>
                  <a:schemeClr val="bg1"/>
                </a:solidFill>
                <a:latin typeface="Arimo"/>
                <a:ea typeface="Arimo"/>
              </a:rPr>
              <a:t>Sonnet</a:t>
            </a:r>
            <a:r>
              <a:rPr lang="es-AR" sz="1200" dirty="0" smtClean="0">
                <a:solidFill>
                  <a:schemeClr val="bg1"/>
                </a:solidFill>
                <a:latin typeface="Arimo"/>
                <a:ea typeface="Arimo"/>
              </a:rPr>
              <a:t>.</a:t>
            </a:r>
          </a:p>
          <a:p>
            <a:pPr marL="171450" indent="-171450">
              <a:lnSpc>
                <a:spcPts val="2799"/>
              </a:lnSpc>
              <a:buFont typeface="Arial" pitchFamily="34" charset="0"/>
              <a:buChar char="•"/>
            </a:pPr>
            <a:r>
              <a:rPr lang="es-AR" sz="1200" b="1" dirty="0" smtClean="0">
                <a:solidFill>
                  <a:schemeClr val="bg1"/>
                </a:solidFill>
                <a:latin typeface="Arimo"/>
                <a:ea typeface="Arimo"/>
              </a:rPr>
              <a:t>Reutilización </a:t>
            </a:r>
            <a:r>
              <a:rPr lang="es-AR" sz="1200" b="1" dirty="0">
                <a:solidFill>
                  <a:schemeClr val="bg1"/>
                </a:solidFill>
                <a:latin typeface="Arimo"/>
                <a:ea typeface="Arimo"/>
              </a:rPr>
              <a:t>de código</a:t>
            </a:r>
            <a:r>
              <a:rPr lang="es-AR" sz="1200" dirty="0">
                <a:solidFill>
                  <a:schemeClr val="bg1"/>
                </a:solidFill>
                <a:latin typeface="Arimo"/>
                <a:ea typeface="Arimo"/>
              </a:rPr>
              <a:t>: Puedes reutilizar componentes de red previamente desarrollados en nuevos modelos, simplificando el proceso de desarrollo</a:t>
            </a:r>
            <a:r>
              <a:rPr lang="es-AR" sz="1200" dirty="0" smtClean="0">
                <a:solidFill>
                  <a:schemeClr val="bg1"/>
                </a:solidFill>
                <a:latin typeface="Arimo"/>
                <a:ea typeface="Arimo"/>
              </a:rPr>
              <a:t>.</a:t>
            </a:r>
          </a:p>
          <a:p>
            <a:pPr marL="171450" indent="-171450">
              <a:lnSpc>
                <a:spcPts val="2799"/>
              </a:lnSpc>
              <a:buFont typeface="Arial" pitchFamily="34" charset="0"/>
              <a:buChar char="•"/>
            </a:pPr>
            <a:r>
              <a:rPr lang="es-AR" sz="1200" b="1" dirty="0" smtClean="0">
                <a:solidFill>
                  <a:schemeClr val="bg1"/>
                </a:solidFill>
                <a:latin typeface="Arimo"/>
                <a:ea typeface="Arimo"/>
              </a:rPr>
              <a:t>Experimentación </a:t>
            </a:r>
            <a:r>
              <a:rPr lang="es-AR" sz="1200" b="1" dirty="0">
                <a:solidFill>
                  <a:schemeClr val="bg1"/>
                </a:solidFill>
                <a:latin typeface="Arimo"/>
                <a:ea typeface="Arimo"/>
              </a:rPr>
              <a:t>rápida</a:t>
            </a:r>
            <a:r>
              <a:rPr lang="es-AR" sz="1200" dirty="0">
                <a:solidFill>
                  <a:schemeClr val="bg1"/>
                </a:solidFill>
                <a:latin typeface="Arimo"/>
                <a:ea typeface="Arimo"/>
              </a:rPr>
              <a:t>: Puedes experimentar rápidamente con diferentes arquitecturas de redes neuronales sin necesidad de escribir código complejo</a:t>
            </a:r>
            <a:r>
              <a:rPr lang="es-AR" sz="1200" dirty="0" smtClean="0">
                <a:solidFill>
                  <a:schemeClr val="bg1"/>
                </a:solidFill>
                <a:latin typeface="Arimo"/>
                <a:ea typeface="Arimo"/>
              </a:rPr>
              <a:t>.</a:t>
            </a:r>
          </a:p>
          <a:p>
            <a:pPr marL="171450" indent="-171450">
              <a:lnSpc>
                <a:spcPts val="2799"/>
              </a:lnSpc>
              <a:buFont typeface="Arial" pitchFamily="34" charset="0"/>
              <a:buChar char="•"/>
            </a:pPr>
            <a:r>
              <a:rPr lang="es-AR" sz="1200" b="1" dirty="0" smtClean="0">
                <a:solidFill>
                  <a:schemeClr val="bg1"/>
                </a:solidFill>
                <a:latin typeface="Arimo"/>
                <a:ea typeface="Arimo"/>
              </a:rPr>
              <a:t>Depuración </a:t>
            </a:r>
            <a:r>
              <a:rPr lang="es-AR" sz="1200" b="1" dirty="0">
                <a:solidFill>
                  <a:schemeClr val="bg1"/>
                </a:solidFill>
                <a:latin typeface="Arimo"/>
                <a:ea typeface="Arimo"/>
              </a:rPr>
              <a:t>de redes</a:t>
            </a:r>
            <a:r>
              <a:rPr lang="es-AR" sz="1200" dirty="0">
                <a:solidFill>
                  <a:schemeClr val="bg1"/>
                </a:solidFill>
                <a:latin typeface="Arimo"/>
                <a:ea typeface="Arimo"/>
              </a:rPr>
              <a:t>: Puedes depurar fácilmente las redes neuronales, identificando problemas de funcionamiento o errores en la arquitectura.</a:t>
            </a:r>
            <a:endParaRPr lang="en-US" sz="1200" dirty="0">
              <a:solidFill>
                <a:schemeClr val="bg1"/>
              </a:solidFill>
              <a:latin typeface="Arimo"/>
              <a:ea typeface="Arimo"/>
            </a:endParaRPr>
          </a:p>
        </p:txBody>
      </p:sp>
      <p:pic>
        <p:nvPicPr>
          <p:cNvPr id="3074" name="Picture 2" descr="GitHub - tensorflow/serving: A flexible, high-performance serving system  for machine learning models"/>
          <p:cNvPicPr>
            <a:picLocks noChangeAspect="1" noChangeArrowheads="1"/>
          </p:cNvPicPr>
          <p:nvPr/>
        </p:nvPicPr>
        <p:blipFill rotWithShape="1">
          <a:blip r:embed="rId4">
            <a:extLst>
              <a:ext uri="{28A0092B-C50C-407E-A947-70E740481C1C}">
                <a14:useLocalDpi xmlns:a14="http://schemas.microsoft.com/office/drawing/2010/main" val="0"/>
              </a:ext>
            </a:extLst>
          </a:blip>
          <a:srcRect b="41732"/>
          <a:stretch/>
        </p:blipFill>
        <p:spPr bwMode="auto">
          <a:xfrm>
            <a:off x="10850135" y="2149641"/>
            <a:ext cx="3351640" cy="9764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Hub - google-deepmind/sonnet: TensorFlow-based neural network libra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5155" y="5334411"/>
            <a:ext cx="2536740" cy="845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9702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blipFill dpi="0" rotWithShape="1">
            <a:blip r:embed="rId3">
              <a:alphaModFix amt="10000"/>
            </a:blip>
            <a:srcRect/>
            <a:stretch>
              <a:fillRect/>
            </a:stretch>
          </a:blipFill>
          <a:ln/>
        </p:spPr>
      </p:sp>
      <p:sp>
        <p:nvSpPr>
          <p:cNvPr id="4" name="Text 2"/>
          <p:cNvSpPr/>
          <p:nvPr/>
        </p:nvSpPr>
        <p:spPr>
          <a:xfrm>
            <a:off x="557689" y="240030"/>
            <a:ext cx="9933503" cy="1306830"/>
          </a:xfrm>
          <a:prstGeom prst="rect">
            <a:avLst/>
          </a:prstGeom>
          <a:noFill/>
          <a:ln/>
        </p:spPr>
        <p:txBody>
          <a:bodyPr wrap="square" rtlCol="0" anchor="t"/>
          <a:lstStyle/>
          <a:p>
            <a:pPr marL="0" indent="0">
              <a:lnSpc>
                <a:spcPts val="5146"/>
              </a:lnSpc>
              <a:buNone/>
            </a:pPr>
            <a:r>
              <a:rPr lang="en-US" sz="4117" b="1" dirty="0" err="1" smtClean="0">
                <a:solidFill>
                  <a:srgbClr val="FFFFFF"/>
                </a:solidFill>
                <a:latin typeface="Syne" pitchFamily="34" charset="0"/>
                <a:ea typeface="Syne" pitchFamily="34" charset="-122"/>
                <a:cs typeface="Syne" pitchFamily="34" charset="-120"/>
              </a:rPr>
              <a:t>Librerías</a:t>
            </a:r>
            <a:r>
              <a:rPr lang="en-US" sz="4117" b="1" dirty="0" smtClean="0">
                <a:solidFill>
                  <a:srgbClr val="FFFFFF"/>
                </a:solidFill>
                <a:latin typeface="Syne" pitchFamily="34" charset="0"/>
                <a:ea typeface="Syne" pitchFamily="34" charset="-122"/>
                <a:cs typeface="Syne" pitchFamily="34" charset="-120"/>
              </a:rPr>
              <a:t> </a:t>
            </a:r>
            <a:r>
              <a:rPr lang="en-US" sz="4117" b="1" dirty="0" err="1" smtClean="0">
                <a:solidFill>
                  <a:srgbClr val="FFFFFF"/>
                </a:solidFill>
                <a:latin typeface="Syne" pitchFamily="34" charset="0"/>
                <a:ea typeface="Syne" pitchFamily="34" charset="-122"/>
                <a:cs typeface="Syne" pitchFamily="34" charset="-120"/>
              </a:rPr>
              <a:t>Oficiales</a:t>
            </a:r>
            <a:r>
              <a:rPr lang="en-US" sz="4117" b="1" dirty="0" smtClean="0">
                <a:solidFill>
                  <a:srgbClr val="FFFFFF"/>
                </a:solidFill>
                <a:latin typeface="Syne" pitchFamily="34" charset="0"/>
                <a:ea typeface="Syne" pitchFamily="34" charset="-122"/>
                <a:cs typeface="Syne" pitchFamily="34" charset="-120"/>
              </a:rPr>
              <a:t> de </a:t>
            </a:r>
            <a:r>
              <a:rPr lang="en-US" sz="4117" b="1" dirty="0" err="1" smtClean="0">
                <a:solidFill>
                  <a:srgbClr val="FFFFFF"/>
                </a:solidFill>
                <a:latin typeface="Syne" pitchFamily="34" charset="0"/>
                <a:ea typeface="Syne" pitchFamily="34" charset="-122"/>
                <a:cs typeface="Syne" pitchFamily="34" charset="-120"/>
              </a:rPr>
              <a:t>TensorFlow</a:t>
            </a:r>
            <a:endParaRPr lang="en-US" sz="4117" dirty="0"/>
          </a:p>
        </p:txBody>
      </p:sp>
      <p:sp>
        <p:nvSpPr>
          <p:cNvPr id="6" name="Text 3"/>
          <p:cNvSpPr/>
          <p:nvPr/>
        </p:nvSpPr>
        <p:spPr>
          <a:xfrm>
            <a:off x="443389" y="1206011"/>
            <a:ext cx="2614017" cy="326827"/>
          </a:xfrm>
          <a:prstGeom prst="rect">
            <a:avLst/>
          </a:prstGeom>
          <a:noFill/>
          <a:ln/>
        </p:spPr>
        <p:txBody>
          <a:bodyPr wrap="none" rtlCol="0" anchor="t"/>
          <a:lstStyle/>
          <a:p>
            <a:pPr marL="0" indent="0" algn="l">
              <a:lnSpc>
                <a:spcPts val="2573"/>
              </a:lnSpc>
              <a:buNone/>
            </a:pPr>
            <a:r>
              <a:rPr lang="en-US" sz="2058" b="1" dirty="0" err="1" smtClean="0">
                <a:solidFill>
                  <a:srgbClr val="FFFFFF"/>
                </a:solidFill>
                <a:latin typeface="Syne" pitchFamily="34" charset="0"/>
                <a:ea typeface="Syne" pitchFamily="34" charset="-122"/>
                <a:cs typeface="Syne" pitchFamily="34" charset="-120"/>
              </a:rPr>
              <a:t>TensorFlow</a:t>
            </a:r>
            <a:r>
              <a:rPr lang="en-US" sz="2058" b="1" dirty="0" smtClean="0">
                <a:solidFill>
                  <a:srgbClr val="FFFFFF"/>
                </a:solidFill>
                <a:latin typeface="Syne" pitchFamily="34" charset="0"/>
                <a:ea typeface="Syne" pitchFamily="34" charset="-122"/>
                <a:cs typeface="Syne" pitchFamily="34" charset="-120"/>
              </a:rPr>
              <a:t> Text</a:t>
            </a:r>
            <a:endParaRPr lang="en-US" sz="2058" dirty="0"/>
          </a:p>
        </p:txBody>
      </p:sp>
      <p:sp>
        <p:nvSpPr>
          <p:cNvPr id="7" name="Text 4"/>
          <p:cNvSpPr/>
          <p:nvPr/>
        </p:nvSpPr>
        <p:spPr>
          <a:xfrm>
            <a:off x="557689" y="1654849"/>
            <a:ext cx="9491186" cy="853619"/>
          </a:xfrm>
          <a:prstGeom prst="rect">
            <a:avLst/>
          </a:prstGeom>
          <a:noFill/>
          <a:ln/>
        </p:spPr>
        <p:txBody>
          <a:bodyPr wrap="square" rtlCol="0" anchor="t"/>
          <a:lstStyle/>
          <a:p>
            <a:pPr>
              <a:lnSpc>
                <a:spcPts val="2799"/>
              </a:lnSpc>
            </a:pPr>
            <a:r>
              <a:rPr lang="es-AR" sz="1600" dirty="0">
                <a:solidFill>
                  <a:schemeClr val="bg1"/>
                </a:solidFill>
                <a:latin typeface="Arimo"/>
                <a:ea typeface="Arimo"/>
              </a:rPr>
              <a:t>Una colección de clases y operaciones listas para usar con </a:t>
            </a:r>
            <a:r>
              <a:rPr lang="es-AR" sz="1600" dirty="0" err="1" smtClean="0">
                <a:solidFill>
                  <a:schemeClr val="bg1"/>
                </a:solidFill>
                <a:latin typeface="Arimo"/>
                <a:ea typeface="Arimo"/>
              </a:rPr>
              <a:t>TensorFlow</a:t>
            </a:r>
            <a:r>
              <a:rPr lang="es-AR" sz="1600" dirty="0" smtClean="0">
                <a:solidFill>
                  <a:schemeClr val="bg1"/>
                </a:solidFill>
                <a:latin typeface="Arimo"/>
                <a:ea typeface="Arimo"/>
              </a:rPr>
              <a:t>, </a:t>
            </a:r>
            <a:r>
              <a:rPr lang="es-AR" sz="1600" dirty="0">
                <a:solidFill>
                  <a:schemeClr val="bg1"/>
                </a:solidFill>
                <a:latin typeface="Arimo"/>
                <a:ea typeface="Arimo"/>
              </a:rPr>
              <a:t>enfocadas en el procesamiento de texto y el procesamiento del lenguaje natural (NLP).</a:t>
            </a:r>
            <a:endParaRPr lang="en-US" sz="1600" dirty="0">
              <a:solidFill>
                <a:schemeClr val="bg1"/>
              </a:solidFill>
              <a:latin typeface="Arimo"/>
              <a:ea typeface="Arimo"/>
            </a:endParaRPr>
          </a:p>
        </p:txBody>
      </p:sp>
      <p:sp>
        <p:nvSpPr>
          <p:cNvPr id="15" name="Text 3"/>
          <p:cNvSpPr/>
          <p:nvPr/>
        </p:nvSpPr>
        <p:spPr>
          <a:xfrm>
            <a:off x="575955" y="4114800"/>
            <a:ext cx="2614017" cy="326827"/>
          </a:xfrm>
          <a:prstGeom prst="rect">
            <a:avLst/>
          </a:prstGeom>
          <a:noFill/>
          <a:ln/>
        </p:spPr>
        <p:txBody>
          <a:bodyPr wrap="none" rtlCol="0" anchor="t"/>
          <a:lstStyle/>
          <a:p>
            <a:pPr marL="0" indent="0" algn="l">
              <a:lnSpc>
                <a:spcPts val="2573"/>
              </a:lnSpc>
              <a:buNone/>
            </a:pPr>
            <a:r>
              <a:rPr lang="en-US" sz="2058" b="1" dirty="0" err="1" smtClean="0">
                <a:solidFill>
                  <a:srgbClr val="FFFFFF"/>
                </a:solidFill>
                <a:latin typeface="Syne" pitchFamily="34" charset="0"/>
                <a:ea typeface="Syne" pitchFamily="34" charset="-122"/>
                <a:cs typeface="Syne" pitchFamily="34" charset="-120"/>
              </a:rPr>
              <a:t>TensorFlow.Js</a:t>
            </a:r>
            <a:r>
              <a:rPr lang="en-US" sz="2058" b="1" dirty="0" smtClean="0">
                <a:solidFill>
                  <a:srgbClr val="FFFFFF"/>
                </a:solidFill>
                <a:latin typeface="Syne" pitchFamily="34" charset="0"/>
                <a:ea typeface="Syne" pitchFamily="34" charset="-122"/>
                <a:cs typeface="Syne" pitchFamily="34" charset="-120"/>
              </a:rPr>
              <a:t> </a:t>
            </a:r>
            <a:endParaRPr lang="en-US" sz="2058" dirty="0"/>
          </a:p>
        </p:txBody>
      </p:sp>
      <p:sp>
        <p:nvSpPr>
          <p:cNvPr id="16" name="Text 4"/>
          <p:cNvSpPr/>
          <p:nvPr/>
        </p:nvSpPr>
        <p:spPr>
          <a:xfrm>
            <a:off x="742477" y="4441627"/>
            <a:ext cx="13546568" cy="484705"/>
          </a:xfrm>
          <a:prstGeom prst="rect">
            <a:avLst/>
          </a:prstGeom>
          <a:noFill/>
          <a:ln/>
        </p:spPr>
        <p:txBody>
          <a:bodyPr wrap="square" rtlCol="0" anchor="t"/>
          <a:lstStyle/>
          <a:p>
            <a:pPr>
              <a:lnSpc>
                <a:spcPts val="2799"/>
              </a:lnSpc>
            </a:pPr>
            <a:r>
              <a:rPr lang="es-AR" sz="1600" dirty="0">
                <a:solidFill>
                  <a:schemeClr val="bg1"/>
                </a:solidFill>
                <a:latin typeface="Arimo"/>
                <a:ea typeface="Arimo"/>
              </a:rPr>
              <a:t>Una biblioteca con aceleración por hardware para el entrenamiento y la implementación de modelos de aprendizaje automático utilizando JavaScript o Node.js.</a:t>
            </a:r>
            <a:endParaRPr lang="en-US" sz="1750" dirty="0">
              <a:solidFill>
                <a:schemeClr val="bg1"/>
              </a:solidFill>
              <a:latin typeface="Arimo"/>
              <a:ea typeface="Arimo"/>
            </a:endParaRPr>
          </a:p>
        </p:txBody>
      </p:sp>
      <p:sp>
        <p:nvSpPr>
          <p:cNvPr id="22" name="Text 4"/>
          <p:cNvSpPr/>
          <p:nvPr/>
        </p:nvSpPr>
        <p:spPr>
          <a:xfrm>
            <a:off x="691039" y="2403930"/>
            <a:ext cx="13510736" cy="1958520"/>
          </a:xfrm>
          <a:prstGeom prst="rect">
            <a:avLst/>
          </a:prstGeom>
          <a:noFill/>
          <a:ln/>
        </p:spPr>
        <p:txBody>
          <a:bodyPr wrap="square" rtlCol="0" anchor="t"/>
          <a:lstStyle/>
          <a:p>
            <a:pPr marL="171450" indent="-171450">
              <a:lnSpc>
                <a:spcPts val="2799"/>
              </a:lnSpc>
              <a:buFont typeface="Arial" pitchFamily="34" charset="0"/>
              <a:buChar char="•"/>
            </a:pPr>
            <a:r>
              <a:rPr lang="es-AR" sz="1200" b="1" dirty="0">
                <a:solidFill>
                  <a:schemeClr val="bg1"/>
                </a:solidFill>
                <a:latin typeface="Arimo"/>
                <a:ea typeface="Arimo"/>
              </a:rPr>
              <a:t>Procesamiento de texto a gran escala</a:t>
            </a:r>
            <a:r>
              <a:rPr lang="es-AR" sz="1200" dirty="0">
                <a:solidFill>
                  <a:schemeClr val="bg1"/>
                </a:solidFill>
                <a:latin typeface="Arimo"/>
                <a:ea typeface="Arimo"/>
              </a:rPr>
              <a:t>: Puedes procesar grandes volúmenes de texto de manera eficiente utilizando herramientas optimizadas para el manejo de datos de texto</a:t>
            </a:r>
            <a:r>
              <a:rPr lang="es-AR" sz="1200" dirty="0" smtClean="0">
                <a:solidFill>
                  <a:schemeClr val="bg1"/>
                </a:solidFill>
                <a:latin typeface="Arimo"/>
                <a:ea typeface="Arimo"/>
              </a:rPr>
              <a:t>.</a:t>
            </a:r>
          </a:p>
          <a:p>
            <a:pPr marL="171450" indent="-171450">
              <a:lnSpc>
                <a:spcPts val="2799"/>
              </a:lnSpc>
              <a:buFont typeface="Arial" pitchFamily="34" charset="0"/>
              <a:buChar char="•"/>
            </a:pPr>
            <a:r>
              <a:rPr lang="es-AR" sz="1200" b="1" dirty="0" smtClean="0">
                <a:solidFill>
                  <a:schemeClr val="bg1"/>
                </a:solidFill>
                <a:latin typeface="Arimo"/>
                <a:ea typeface="Arimo"/>
              </a:rPr>
              <a:t>Pre procesamiento </a:t>
            </a:r>
            <a:r>
              <a:rPr lang="es-AR" sz="1200" b="1" dirty="0">
                <a:solidFill>
                  <a:schemeClr val="bg1"/>
                </a:solidFill>
                <a:latin typeface="Arimo"/>
                <a:ea typeface="Arimo"/>
              </a:rPr>
              <a:t>de texto</a:t>
            </a:r>
            <a:r>
              <a:rPr lang="es-AR" sz="1200" dirty="0">
                <a:solidFill>
                  <a:schemeClr val="bg1"/>
                </a:solidFill>
                <a:latin typeface="Arimo"/>
                <a:ea typeface="Arimo"/>
              </a:rPr>
              <a:t>: Puedes realizar tareas de </a:t>
            </a:r>
            <a:r>
              <a:rPr lang="es-AR" sz="1200" dirty="0" smtClean="0">
                <a:solidFill>
                  <a:schemeClr val="bg1"/>
                </a:solidFill>
                <a:latin typeface="Arimo"/>
                <a:ea typeface="Arimo"/>
              </a:rPr>
              <a:t>pre procesamiento </a:t>
            </a:r>
            <a:r>
              <a:rPr lang="es-AR" sz="1200" dirty="0">
                <a:solidFill>
                  <a:schemeClr val="bg1"/>
                </a:solidFill>
                <a:latin typeface="Arimo"/>
                <a:ea typeface="Arimo"/>
              </a:rPr>
              <a:t>de texto, como la limpieza de datos, la </a:t>
            </a:r>
            <a:r>
              <a:rPr lang="es-AR" sz="1200" dirty="0" err="1">
                <a:solidFill>
                  <a:schemeClr val="bg1"/>
                </a:solidFill>
                <a:latin typeface="Arimo"/>
                <a:ea typeface="Arimo"/>
              </a:rPr>
              <a:t>tokenización</a:t>
            </a:r>
            <a:r>
              <a:rPr lang="es-AR" sz="1200" dirty="0">
                <a:solidFill>
                  <a:schemeClr val="bg1"/>
                </a:solidFill>
                <a:latin typeface="Arimo"/>
                <a:ea typeface="Arimo"/>
              </a:rPr>
              <a:t>, la normalización y la eliminación de </a:t>
            </a:r>
            <a:r>
              <a:rPr lang="es-AR" sz="1200" dirty="0" err="1">
                <a:solidFill>
                  <a:schemeClr val="bg1"/>
                </a:solidFill>
                <a:latin typeface="Arimo"/>
                <a:ea typeface="Arimo"/>
              </a:rPr>
              <a:t>stopwords</a:t>
            </a:r>
            <a:r>
              <a:rPr lang="es-AR" sz="1200" dirty="0" smtClean="0">
                <a:solidFill>
                  <a:schemeClr val="bg1"/>
                </a:solidFill>
                <a:latin typeface="Arimo"/>
                <a:ea typeface="Arimo"/>
              </a:rPr>
              <a:t>.</a:t>
            </a:r>
          </a:p>
          <a:p>
            <a:pPr marL="171450" indent="-171450">
              <a:lnSpc>
                <a:spcPts val="2799"/>
              </a:lnSpc>
              <a:buFont typeface="Arial" pitchFamily="34" charset="0"/>
              <a:buChar char="•"/>
            </a:pPr>
            <a:r>
              <a:rPr lang="es-AR" sz="1200" b="1" dirty="0" smtClean="0">
                <a:solidFill>
                  <a:schemeClr val="bg1"/>
                </a:solidFill>
                <a:latin typeface="Arimo"/>
                <a:ea typeface="Arimo"/>
              </a:rPr>
              <a:t>Análisis </a:t>
            </a:r>
            <a:r>
              <a:rPr lang="es-AR" sz="1200" b="1" dirty="0">
                <a:solidFill>
                  <a:schemeClr val="bg1"/>
                </a:solidFill>
                <a:latin typeface="Arimo"/>
                <a:ea typeface="Arimo"/>
              </a:rPr>
              <a:t>de sentimiento</a:t>
            </a:r>
            <a:r>
              <a:rPr lang="es-AR" sz="1200" dirty="0">
                <a:solidFill>
                  <a:schemeClr val="bg1"/>
                </a:solidFill>
                <a:latin typeface="Arimo"/>
                <a:ea typeface="Arimo"/>
              </a:rPr>
              <a:t>: Puedes analizar el sentimiento de textos para determinar si es positivo, negativo o neutral</a:t>
            </a:r>
            <a:r>
              <a:rPr lang="es-AR" sz="1200" dirty="0" smtClean="0">
                <a:solidFill>
                  <a:schemeClr val="bg1"/>
                </a:solidFill>
                <a:latin typeface="Arimo"/>
                <a:ea typeface="Arimo"/>
              </a:rPr>
              <a:t>.</a:t>
            </a:r>
          </a:p>
          <a:p>
            <a:pPr marL="171450" indent="-171450">
              <a:lnSpc>
                <a:spcPts val="2799"/>
              </a:lnSpc>
              <a:buFont typeface="Arial" pitchFamily="34" charset="0"/>
              <a:buChar char="•"/>
            </a:pPr>
            <a:r>
              <a:rPr lang="es-AR" sz="1200" b="1" dirty="0" smtClean="0">
                <a:solidFill>
                  <a:schemeClr val="bg1"/>
                </a:solidFill>
                <a:latin typeface="Arimo"/>
                <a:ea typeface="Arimo"/>
              </a:rPr>
              <a:t>Clasificación </a:t>
            </a:r>
            <a:r>
              <a:rPr lang="es-AR" sz="1200" b="1" dirty="0">
                <a:solidFill>
                  <a:schemeClr val="bg1"/>
                </a:solidFill>
                <a:latin typeface="Arimo"/>
                <a:ea typeface="Arimo"/>
              </a:rPr>
              <a:t>de texto</a:t>
            </a:r>
            <a:r>
              <a:rPr lang="es-AR" sz="1200" dirty="0">
                <a:solidFill>
                  <a:schemeClr val="bg1"/>
                </a:solidFill>
                <a:latin typeface="Arimo"/>
                <a:ea typeface="Arimo"/>
              </a:rPr>
              <a:t>: Puedes clasificar textos en diferentes categorías, como noticias, opiniones, correos electrónicos, etc.</a:t>
            </a:r>
            <a:endParaRPr lang="en-US" sz="1200" dirty="0">
              <a:solidFill>
                <a:schemeClr val="bg1"/>
              </a:solidFill>
              <a:latin typeface="Arimo"/>
              <a:ea typeface="Arimo"/>
            </a:endParaRPr>
          </a:p>
        </p:txBody>
      </p:sp>
      <p:sp>
        <p:nvSpPr>
          <p:cNvPr id="23" name="Text 4"/>
          <p:cNvSpPr/>
          <p:nvPr/>
        </p:nvSpPr>
        <p:spPr>
          <a:xfrm>
            <a:off x="632015" y="5151205"/>
            <a:ext cx="9550210" cy="2925995"/>
          </a:xfrm>
          <a:prstGeom prst="rect">
            <a:avLst/>
          </a:prstGeom>
          <a:noFill/>
          <a:ln/>
        </p:spPr>
        <p:txBody>
          <a:bodyPr wrap="square" rtlCol="0" anchor="t"/>
          <a:lstStyle/>
          <a:p>
            <a:pPr marL="171450" indent="-171450">
              <a:lnSpc>
                <a:spcPts val="2799"/>
              </a:lnSpc>
              <a:buFont typeface="Arial" pitchFamily="34" charset="0"/>
              <a:buChar char="•"/>
            </a:pPr>
            <a:r>
              <a:rPr lang="es-AR" sz="1200" b="1" dirty="0">
                <a:solidFill>
                  <a:schemeClr val="bg1"/>
                </a:solidFill>
                <a:latin typeface="Arimo"/>
                <a:ea typeface="Arimo"/>
              </a:rPr>
              <a:t>Ejecución de modelos en el navegador</a:t>
            </a:r>
            <a:r>
              <a:rPr lang="es-AR" sz="1200" dirty="0">
                <a:solidFill>
                  <a:schemeClr val="bg1"/>
                </a:solidFill>
                <a:latin typeface="Arimo"/>
                <a:ea typeface="Arimo"/>
              </a:rPr>
              <a:t>: Puedes ejecutar modelos de aprendizaje automático directamente en el navegador web, sin necesidad de un servidor </a:t>
            </a:r>
            <a:r>
              <a:rPr lang="es-AR" sz="1200" dirty="0" err="1">
                <a:solidFill>
                  <a:schemeClr val="bg1"/>
                </a:solidFill>
                <a:latin typeface="Arimo"/>
                <a:ea typeface="Arimo"/>
              </a:rPr>
              <a:t>backend</a:t>
            </a:r>
            <a:r>
              <a:rPr lang="es-AR" sz="1200" dirty="0" smtClean="0">
                <a:solidFill>
                  <a:schemeClr val="bg1"/>
                </a:solidFill>
                <a:latin typeface="Arimo"/>
                <a:ea typeface="Arimo"/>
              </a:rPr>
              <a:t>.</a:t>
            </a:r>
          </a:p>
          <a:p>
            <a:pPr marL="171450" indent="-171450">
              <a:lnSpc>
                <a:spcPts val="2799"/>
              </a:lnSpc>
              <a:buFont typeface="Arial" pitchFamily="34" charset="0"/>
              <a:buChar char="•"/>
            </a:pPr>
            <a:r>
              <a:rPr lang="es-AR" sz="1200" b="1" dirty="0" smtClean="0">
                <a:solidFill>
                  <a:schemeClr val="bg1"/>
                </a:solidFill>
                <a:latin typeface="Arimo"/>
                <a:ea typeface="Arimo"/>
              </a:rPr>
              <a:t>Desarrollo </a:t>
            </a:r>
            <a:r>
              <a:rPr lang="es-AR" sz="1200" b="1" dirty="0">
                <a:solidFill>
                  <a:schemeClr val="bg1"/>
                </a:solidFill>
                <a:latin typeface="Arimo"/>
                <a:ea typeface="Arimo"/>
              </a:rPr>
              <a:t>de aplicaciones web</a:t>
            </a:r>
            <a:r>
              <a:rPr lang="es-AR" sz="1200" dirty="0">
                <a:solidFill>
                  <a:schemeClr val="bg1"/>
                </a:solidFill>
                <a:latin typeface="Arimo"/>
                <a:ea typeface="Arimo"/>
              </a:rPr>
              <a:t>: Puedes integrar modelos de aprendizaje automático en aplicaciones web interactivas, permitiendo la interacción con los modelos en tiempo real</a:t>
            </a:r>
            <a:r>
              <a:rPr lang="es-AR" sz="1200" dirty="0" smtClean="0">
                <a:solidFill>
                  <a:schemeClr val="bg1"/>
                </a:solidFill>
                <a:latin typeface="Arimo"/>
                <a:ea typeface="Arimo"/>
              </a:rPr>
              <a:t>.</a:t>
            </a:r>
          </a:p>
          <a:p>
            <a:pPr marL="171450" indent="-171450">
              <a:lnSpc>
                <a:spcPts val="2799"/>
              </a:lnSpc>
              <a:buFont typeface="Arial" pitchFamily="34" charset="0"/>
              <a:buChar char="•"/>
            </a:pPr>
            <a:r>
              <a:rPr lang="es-AR" sz="1200" b="1" dirty="0" smtClean="0">
                <a:solidFill>
                  <a:schemeClr val="bg1"/>
                </a:solidFill>
                <a:latin typeface="Arimo"/>
                <a:ea typeface="Arimo"/>
              </a:rPr>
              <a:t>Aprendizaje </a:t>
            </a:r>
            <a:r>
              <a:rPr lang="es-AR" sz="1200" b="1" dirty="0">
                <a:solidFill>
                  <a:schemeClr val="bg1"/>
                </a:solidFill>
                <a:latin typeface="Arimo"/>
                <a:ea typeface="Arimo"/>
              </a:rPr>
              <a:t>automático en dispositivos móviles</a:t>
            </a:r>
            <a:r>
              <a:rPr lang="es-AR" sz="1200" dirty="0">
                <a:solidFill>
                  <a:schemeClr val="bg1"/>
                </a:solidFill>
                <a:latin typeface="Arimo"/>
                <a:ea typeface="Arimo"/>
              </a:rPr>
              <a:t>: Puedes desarrollar aplicaciones móviles que utilicen modelos de aprendizaje automático para realizar tareas como la clasificación de imágenes o el reconocimiento de voz</a:t>
            </a:r>
            <a:r>
              <a:rPr lang="es-AR" sz="1200" dirty="0" smtClean="0">
                <a:solidFill>
                  <a:schemeClr val="bg1"/>
                </a:solidFill>
                <a:latin typeface="Arimo"/>
                <a:ea typeface="Arimo"/>
              </a:rPr>
              <a:t>.</a:t>
            </a:r>
          </a:p>
          <a:p>
            <a:pPr marL="171450" indent="-171450">
              <a:lnSpc>
                <a:spcPts val="2799"/>
              </a:lnSpc>
              <a:buFont typeface="Arial" pitchFamily="34" charset="0"/>
              <a:buChar char="•"/>
            </a:pPr>
            <a:r>
              <a:rPr lang="es-AR" sz="1200" b="1" dirty="0" smtClean="0">
                <a:solidFill>
                  <a:schemeClr val="bg1"/>
                </a:solidFill>
                <a:latin typeface="Arimo"/>
                <a:ea typeface="Arimo"/>
              </a:rPr>
              <a:t>Reducción </a:t>
            </a:r>
            <a:r>
              <a:rPr lang="es-AR" sz="1200" b="1" dirty="0">
                <a:solidFill>
                  <a:schemeClr val="bg1"/>
                </a:solidFill>
                <a:latin typeface="Arimo"/>
                <a:ea typeface="Arimo"/>
              </a:rPr>
              <a:t>de la dependencia del servidor</a:t>
            </a:r>
            <a:r>
              <a:rPr lang="es-AR" sz="1200" dirty="0">
                <a:solidFill>
                  <a:schemeClr val="bg1"/>
                </a:solidFill>
                <a:latin typeface="Arimo"/>
                <a:ea typeface="Arimo"/>
              </a:rPr>
              <a:t>: Puedes reducir la dependencia de servidores </a:t>
            </a:r>
            <a:r>
              <a:rPr lang="es-AR" sz="1200" dirty="0" err="1">
                <a:solidFill>
                  <a:schemeClr val="bg1"/>
                </a:solidFill>
                <a:latin typeface="Arimo"/>
                <a:ea typeface="Arimo"/>
              </a:rPr>
              <a:t>backend</a:t>
            </a:r>
            <a:r>
              <a:rPr lang="es-AR" sz="1200" dirty="0">
                <a:solidFill>
                  <a:schemeClr val="bg1"/>
                </a:solidFill>
                <a:latin typeface="Arimo"/>
                <a:ea typeface="Arimo"/>
              </a:rPr>
              <a:t> para el procesamiento de datos, mejorando la velocidad y la privacidad de las aplicaciones.</a:t>
            </a:r>
            <a:endParaRPr lang="en-US" sz="1200" dirty="0">
              <a:solidFill>
                <a:schemeClr val="bg1"/>
              </a:solidFill>
              <a:latin typeface="Arimo"/>
              <a:ea typeface="Arimo"/>
            </a:endParaRPr>
          </a:p>
        </p:txBody>
      </p:sp>
      <p:pic>
        <p:nvPicPr>
          <p:cNvPr id="4098" name="Picture 2" descr="Releases · tensorflow/text"/>
          <p:cNvPicPr>
            <a:picLocks noChangeAspect="1" noChangeArrowheads="1"/>
          </p:cNvPicPr>
          <p:nvPr/>
        </p:nvPicPr>
        <p:blipFill rotWithShape="1">
          <a:blip r:embed="rId4">
            <a:extLst>
              <a:ext uri="{28A0092B-C50C-407E-A947-70E740481C1C}">
                <a14:useLocalDpi xmlns:a14="http://schemas.microsoft.com/office/drawing/2010/main" val="0"/>
              </a:ext>
            </a:extLst>
          </a:blip>
          <a:srcRect t="8813" b="48975"/>
          <a:stretch/>
        </p:blipFill>
        <p:spPr bwMode="auto">
          <a:xfrm>
            <a:off x="10182225" y="1369424"/>
            <a:ext cx="4106820" cy="8667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2.4: What is TensorFlow.js? (JavaScript + Machine Learn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71327" y="5265505"/>
            <a:ext cx="4407127" cy="2479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4136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blipFill dpi="0" rotWithShape="1">
            <a:blip r:embed="rId3">
              <a:alphaModFix amt="10000"/>
            </a:blip>
            <a:srcRect/>
            <a:stretch>
              <a:fillRect/>
            </a:stretch>
          </a:blipFill>
          <a:ln/>
        </p:spPr>
      </p:sp>
      <p:sp>
        <p:nvSpPr>
          <p:cNvPr id="5" name="Text 2"/>
          <p:cNvSpPr/>
          <p:nvPr/>
        </p:nvSpPr>
        <p:spPr>
          <a:xfrm>
            <a:off x="1271349" y="620911"/>
            <a:ext cx="8339376" cy="2705695"/>
          </a:xfrm>
          <a:prstGeom prst="rect">
            <a:avLst/>
          </a:prstGeom>
          <a:noFill/>
          <a:ln/>
        </p:spPr>
        <p:txBody>
          <a:bodyPr wrap="square" rtlCol="0" anchor="t"/>
          <a:lstStyle/>
          <a:p>
            <a:pPr marL="0" indent="0" algn="ctr">
              <a:lnSpc>
                <a:spcPts val="7101"/>
              </a:lnSpc>
              <a:buNone/>
            </a:pPr>
            <a:r>
              <a:rPr lang="en-US" sz="5681" b="1" dirty="0" smtClean="0">
                <a:solidFill>
                  <a:srgbClr val="FFFFFF"/>
                </a:solidFill>
                <a:latin typeface="Syne" pitchFamily="34" charset="0"/>
                <a:ea typeface="Syne" pitchFamily="34" charset="-122"/>
                <a:cs typeface="Syne" pitchFamily="34" charset="-120"/>
              </a:rPr>
              <a:t>Fin de la </a:t>
            </a:r>
            <a:r>
              <a:rPr lang="en-US" sz="5681" b="1" dirty="0" err="1" smtClean="0">
                <a:solidFill>
                  <a:srgbClr val="FFFFFF"/>
                </a:solidFill>
                <a:latin typeface="Syne" pitchFamily="34" charset="0"/>
                <a:ea typeface="Syne" pitchFamily="34" charset="-122"/>
                <a:cs typeface="Syne" pitchFamily="34" charset="-120"/>
              </a:rPr>
              <a:t>presentacion</a:t>
            </a:r>
            <a:endParaRPr lang="en-US" sz="5681" b="1" dirty="0" smtClean="0">
              <a:solidFill>
                <a:srgbClr val="FFFFFF"/>
              </a:solidFill>
              <a:latin typeface="Syne" pitchFamily="34" charset="0"/>
              <a:ea typeface="Syne" pitchFamily="34" charset="-122"/>
              <a:cs typeface="Syne" pitchFamily="34" charset="-120"/>
            </a:endParaRPr>
          </a:p>
          <a:p>
            <a:pPr marL="0" indent="0" algn="ctr">
              <a:lnSpc>
                <a:spcPts val="7101"/>
              </a:lnSpc>
              <a:buNone/>
            </a:pPr>
            <a:r>
              <a:rPr lang="en-US" sz="5681" b="1" dirty="0" err="1" smtClean="0">
                <a:solidFill>
                  <a:srgbClr val="FFFFFF"/>
                </a:solidFill>
                <a:latin typeface="Syne" pitchFamily="34" charset="0"/>
                <a:ea typeface="Syne" pitchFamily="34" charset="-122"/>
                <a:cs typeface="Syne" pitchFamily="34" charset="-120"/>
              </a:rPr>
              <a:t>Teorica</a:t>
            </a:r>
            <a:r>
              <a:rPr lang="en-US" sz="5681" b="1" dirty="0" smtClean="0">
                <a:solidFill>
                  <a:srgbClr val="FFFFFF"/>
                </a:solidFill>
                <a:latin typeface="Syne" pitchFamily="34" charset="0"/>
                <a:ea typeface="Syne" pitchFamily="34" charset="-122"/>
                <a:cs typeface="Syne" pitchFamily="34" charset="-120"/>
              </a:rPr>
              <a:t>.</a:t>
            </a:r>
          </a:p>
          <a:p>
            <a:pPr marL="0" indent="0" algn="ctr">
              <a:lnSpc>
                <a:spcPts val="7101"/>
              </a:lnSpc>
              <a:buNone/>
            </a:pPr>
            <a:endParaRPr lang="en-US" sz="5681" b="1" dirty="0" smtClean="0">
              <a:solidFill>
                <a:srgbClr val="FFFFFF"/>
              </a:solidFill>
              <a:latin typeface="Syne" pitchFamily="34" charset="0"/>
              <a:ea typeface="Syne" pitchFamily="34" charset="-122"/>
              <a:cs typeface="Syne" pitchFamily="34" charset="-120"/>
            </a:endParaRPr>
          </a:p>
          <a:p>
            <a:pPr marL="0" indent="0" algn="ctr">
              <a:lnSpc>
                <a:spcPts val="7101"/>
              </a:lnSpc>
              <a:buNone/>
            </a:pPr>
            <a:endParaRPr lang="en-US" sz="5681" dirty="0"/>
          </a:p>
        </p:txBody>
      </p:sp>
      <p:sp>
        <p:nvSpPr>
          <p:cNvPr id="6" name="Text 3"/>
          <p:cNvSpPr/>
          <p:nvPr/>
        </p:nvSpPr>
        <p:spPr>
          <a:xfrm>
            <a:off x="871299" y="4174211"/>
            <a:ext cx="7477601" cy="3712489"/>
          </a:xfrm>
          <a:prstGeom prst="rect">
            <a:avLst/>
          </a:prstGeom>
          <a:noFill/>
          <a:ln/>
        </p:spPr>
        <p:txBody>
          <a:bodyPr wrap="square" rtlCol="0" anchor="t"/>
          <a:lstStyle/>
          <a:p>
            <a:pPr marL="0" indent="0">
              <a:lnSpc>
                <a:spcPts val="2799"/>
              </a:lnSpc>
              <a:buNone/>
            </a:pPr>
            <a:r>
              <a:rPr lang="en-US" sz="1750" dirty="0" err="1" smtClean="0">
                <a:solidFill>
                  <a:srgbClr val="D9E1FF"/>
                </a:solidFill>
                <a:latin typeface="Arimo" pitchFamily="34" charset="0"/>
                <a:ea typeface="Arimo" pitchFamily="34" charset="-122"/>
                <a:cs typeface="Arimo" pitchFamily="34" charset="-120"/>
              </a:rPr>
              <a:t>Materia</a:t>
            </a:r>
            <a:r>
              <a:rPr lang="en-US" sz="1750" dirty="0" smtClean="0">
                <a:solidFill>
                  <a:srgbClr val="D9E1FF"/>
                </a:solidFill>
                <a:latin typeface="Arimo" pitchFamily="34" charset="0"/>
                <a:ea typeface="Arimo" pitchFamily="34" charset="-122"/>
                <a:cs typeface="Arimo" pitchFamily="34" charset="-120"/>
              </a:rPr>
              <a:t>: </a:t>
            </a:r>
            <a:r>
              <a:rPr lang="en-US" sz="1750" dirty="0" err="1" smtClean="0">
                <a:solidFill>
                  <a:srgbClr val="D9E1FF"/>
                </a:solidFill>
                <a:latin typeface="Arimo" pitchFamily="34" charset="0"/>
                <a:ea typeface="Arimo" pitchFamily="34" charset="-122"/>
                <a:cs typeface="Arimo" pitchFamily="34" charset="-120"/>
              </a:rPr>
              <a:t>Programacion</a:t>
            </a:r>
            <a:r>
              <a:rPr lang="en-US" sz="1750" dirty="0" smtClean="0">
                <a:solidFill>
                  <a:srgbClr val="D9E1FF"/>
                </a:solidFill>
                <a:latin typeface="Arimo" pitchFamily="34" charset="0"/>
                <a:ea typeface="Arimo" pitchFamily="34" charset="-122"/>
                <a:cs typeface="Arimo" pitchFamily="34" charset="-120"/>
              </a:rPr>
              <a:t> Python</a:t>
            </a:r>
          </a:p>
          <a:p>
            <a:pPr marL="0" indent="0">
              <a:lnSpc>
                <a:spcPts val="2799"/>
              </a:lnSpc>
              <a:buNone/>
            </a:pPr>
            <a:r>
              <a:rPr lang="en-US" sz="1750" dirty="0" err="1" smtClean="0">
                <a:solidFill>
                  <a:srgbClr val="D9E1FF"/>
                </a:solidFill>
                <a:latin typeface="Arimo" pitchFamily="34" charset="0"/>
                <a:ea typeface="Arimo" pitchFamily="34" charset="-122"/>
                <a:cs typeface="Arimo" pitchFamily="34" charset="-120"/>
              </a:rPr>
              <a:t>Profesor</a:t>
            </a:r>
            <a:r>
              <a:rPr lang="en-US" sz="1750" dirty="0" smtClean="0">
                <a:solidFill>
                  <a:srgbClr val="D9E1FF"/>
                </a:solidFill>
                <a:latin typeface="Arimo" pitchFamily="34" charset="0"/>
                <a:ea typeface="Arimo" pitchFamily="34" charset="-122"/>
                <a:cs typeface="Arimo" pitchFamily="34" charset="-120"/>
              </a:rPr>
              <a:t> : Juan Pablo Sosa</a:t>
            </a:r>
          </a:p>
          <a:p>
            <a:pPr marL="0" indent="0">
              <a:lnSpc>
                <a:spcPts val="2799"/>
              </a:lnSpc>
              <a:buNone/>
            </a:pPr>
            <a:r>
              <a:rPr lang="en-US" sz="1750" dirty="0" err="1" smtClean="0">
                <a:solidFill>
                  <a:srgbClr val="D9E1FF"/>
                </a:solidFill>
                <a:latin typeface="Arimo" pitchFamily="34" charset="0"/>
                <a:ea typeface="Arimo" pitchFamily="34" charset="-122"/>
                <a:cs typeface="Arimo" pitchFamily="34" charset="-120"/>
              </a:rPr>
              <a:t>Integrantes</a:t>
            </a:r>
            <a:r>
              <a:rPr lang="en-US" sz="1750" dirty="0" smtClean="0">
                <a:solidFill>
                  <a:srgbClr val="D9E1FF"/>
                </a:solidFill>
                <a:latin typeface="Arimo" pitchFamily="34" charset="0"/>
                <a:ea typeface="Arimo" pitchFamily="34" charset="-122"/>
                <a:cs typeface="Arimo" pitchFamily="34" charset="-120"/>
              </a:rPr>
              <a:t> del </a:t>
            </a:r>
            <a:r>
              <a:rPr lang="en-US" sz="1750" dirty="0" err="1" smtClean="0">
                <a:solidFill>
                  <a:srgbClr val="D9E1FF"/>
                </a:solidFill>
                <a:latin typeface="Arimo" pitchFamily="34" charset="0"/>
                <a:ea typeface="Arimo" pitchFamily="34" charset="-122"/>
                <a:cs typeface="Arimo" pitchFamily="34" charset="-120"/>
              </a:rPr>
              <a:t>Grupo</a:t>
            </a:r>
            <a:r>
              <a:rPr lang="en-US" sz="1750" dirty="0" smtClean="0">
                <a:solidFill>
                  <a:srgbClr val="D9E1FF"/>
                </a:solidFill>
                <a:latin typeface="Arimo" pitchFamily="34" charset="0"/>
                <a:ea typeface="Arimo" pitchFamily="34" charset="-122"/>
                <a:cs typeface="Arimo" pitchFamily="34" charset="-120"/>
              </a:rPr>
              <a:t> 4: </a:t>
            </a:r>
          </a:p>
          <a:p>
            <a:pPr marL="285750" indent="-285750">
              <a:lnSpc>
                <a:spcPts val="2799"/>
              </a:lnSpc>
              <a:buFont typeface="Arial" pitchFamily="34" charset="0"/>
              <a:buChar char="•"/>
            </a:pPr>
            <a:r>
              <a:rPr lang="en-US" sz="1750" dirty="0" smtClean="0">
                <a:solidFill>
                  <a:srgbClr val="D9E1FF"/>
                </a:solidFill>
                <a:latin typeface="Arimo" pitchFamily="34" charset="0"/>
                <a:ea typeface="Arimo" pitchFamily="34" charset="-122"/>
                <a:cs typeface="Arimo" pitchFamily="34" charset="-120"/>
              </a:rPr>
              <a:t>Ariel Pereira</a:t>
            </a:r>
          </a:p>
          <a:p>
            <a:pPr marL="285750" indent="-285750">
              <a:lnSpc>
                <a:spcPts val="2799"/>
              </a:lnSpc>
              <a:buFont typeface="Arial" pitchFamily="34" charset="0"/>
              <a:buChar char="•"/>
            </a:pPr>
            <a:r>
              <a:rPr lang="en-US" sz="1750" dirty="0" smtClean="0">
                <a:solidFill>
                  <a:srgbClr val="D9E1FF"/>
                </a:solidFill>
                <a:latin typeface="Arimo" pitchFamily="34" charset="0"/>
                <a:ea typeface="Arimo" pitchFamily="34" charset="-122"/>
                <a:cs typeface="Arimo" pitchFamily="34" charset="-120"/>
              </a:rPr>
              <a:t>Alejandro Gunter</a:t>
            </a:r>
          </a:p>
          <a:p>
            <a:pPr marL="285750" indent="-285750">
              <a:lnSpc>
                <a:spcPts val="2799"/>
              </a:lnSpc>
              <a:buFont typeface="Arial" pitchFamily="34" charset="0"/>
              <a:buChar char="•"/>
            </a:pPr>
            <a:r>
              <a:rPr lang="en-US" sz="1750" dirty="0" err="1" smtClean="0">
                <a:solidFill>
                  <a:srgbClr val="D9E1FF"/>
                </a:solidFill>
                <a:latin typeface="Arimo" pitchFamily="34" charset="0"/>
                <a:ea typeface="Arimo" pitchFamily="34" charset="-122"/>
                <a:cs typeface="Arimo" pitchFamily="34" charset="-120"/>
              </a:rPr>
              <a:t>Facundo</a:t>
            </a:r>
            <a:r>
              <a:rPr lang="en-US" sz="1750" dirty="0" smtClean="0">
                <a:solidFill>
                  <a:srgbClr val="D9E1FF"/>
                </a:solidFill>
                <a:latin typeface="Arimo" pitchFamily="34" charset="0"/>
                <a:ea typeface="Arimo" pitchFamily="34" charset="-122"/>
                <a:cs typeface="Arimo" pitchFamily="34" charset="-120"/>
              </a:rPr>
              <a:t> </a:t>
            </a:r>
            <a:r>
              <a:rPr lang="en-US" sz="1750" dirty="0" err="1" smtClean="0">
                <a:solidFill>
                  <a:srgbClr val="D9E1FF"/>
                </a:solidFill>
                <a:latin typeface="Arimo" pitchFamily="34" charset="0"/>
                <a:ea typeface="Arimo" pitchFamily="34" charset="-122"/>
                <a:cs typeface="Arimo" pitchFamily="34" charset="-120"/>
              </a:rPr>
              <a:t>Baynac</a:t>
            </a:r>
            <a:endParaRPr lang="en-US" sz="1750" dirty="0" smtClean="0">
              <a:solidFill>
                <a:srgbClr val="D9E1FF"/>
              </a:solidFill>
              <a:latin typeface="Arimo" pitchFamily="34" charset="0"/>
              <a:ea typeface="Arimo" pitchFamily="34" charset="-122"/>
              <a:cs typeface="Arimo" pitchFamily="34" charset="-120"/>
            </a:endParaRPr>
          </a:p>
          <a:p>
            <a:pPr marL="285750" indent="-285750">
              <a:lnSpc>
                <a:spcPts val="2799"/>
              </a:lnSpc>
              <a:buFont typeface="Arial" pitchFamily="34" charset="0"/>
              <a:buChar char="•"/>
            </a:pPr>
            <a:r>
              <a:rPr lang="en-US" sz="1750" dirty="0" smtClean="0">
                <a:solidFill>
                  <a:srgbClr val="D9E1FF"/>
                </a:solidFill>
                <a:latin typeface="Arimo" pitchFamily="34" charset="0"/>
                <a:ea typeface="Arimo" pitchFamily="34" charset="-122"/>
                <a:cs typeface="Arimo" pitchFamily="34" charset="-120"/>
              </a:rPr>
              <a:t>Jose </a:t>
            </a:r>
            <a:r>
              <a:rPr lang="en-US" sz="1750" dirty="0" err="1" smtClean="0">
                <a:solidFill>
                  <a:srgbClr val="D9E1FF"/>
                </a:solidFill>
                <a:latin typeface="Arimo" pitchFamily="34" charset="0"/>
                <a:ea typeface="Arimo" pitchFamily="34" charset="-122"/>
                <a:cs typeface="Arimo" pitchFamily="34" charset="-120"/>
              </a:rPr>
              <a:t>Lizarraga</a:t>
            </a:r>
            <a:endParaRPr lang="en-US" sz="1750" dirty="0" smtClean="0">
              <a:solidFill>
                <a:srgbClr val="D9E1FF"/>
              </a:solidFill>
              <a:latin typeface="Arimo" pitchFamily="34" charset="0"/>
              <a:ea typeface="Arimo" pitchFamily="34" charset="-122"/>
              <a:cs typeface="Arimo" pitchFamily="34" charset="-120"/>
            </a:endParaRPr>
          </a:p>
          <a:p>
            <a:pPr marL="285750" indent="-285750">
              <a:lnSpc>
                <a:spcPts val="2799"/>
              </a:lnSpc>
              <a:buFont typeface="Arial" pitchFamily="34" charset="0"/>
              <a:buChar char="•"/>
            </a:pPr>
            <a:r>
              <a:rPr lang="en-US" sz="1750" dirty="0" smtClean="0">
                <a:solidFill>
                  <a:srgbClr val="D9E1FF"/>
                </a:solidFill>
                <a:latin typeface="Arimo" pitchFamily="34" charset="0"/>
                <a:ea typeface="Arimo" pitchFamily="34" charset="-122"/>
                <a:cs typeface="Arimo" pitchFamily="34" charset="-120"/>
              </a:rPr>
              <a:t>Nicolas Puente</a:t>
            </a:r>
          </a:p>
          <a:p>
            <a:pPr marL="285750" indent="-285750">
              <a:lnSpc>
                <a:spcPts val="2799"/>
              </a:lnSpc>
              <a:buFont typeface="Arial" pitchFamily="34" charset="0"/>
              <a:buChar char="•"/>
            </a:pPr>
            <a:r>
              <a:rPr lang="en-US" sz="1750" dirty="0" smtClean="0">
                <a:solidFill>
                  <a:srgbClr val="D9E1FF"/>
                </a:solidFill>
                <a:latin typeface="Arimo" pitchFamily="34" charset="0"/>
                <a:ea typeface="Arimo" pitchFamily="34" charset="-122"/>
                <a:cs typeface="Arimo" pitchFamily="34" charset="-120"/>
              </a:rPr>
              <a:t>Tomas Herrera</a:t>
            </a:r>
          </a:p>
          <a:p>
            <a:pPr marL="0" indent="0">
              <a:lnSpc>
                <a:spcPts val="2799"/>
              </a:lnSpc>
              <a:buNone/>
            </a:pPr>
            <a:endParaRPr lang="en-US" sz="1750" dirty="0" smtClean="0">
              <a:solidFill>
                <a:srgbClr val="D9E1FF"/>
              </a:solidFill>
              <a:latin typeface="Arimo" pitchFamily="34" charset="0"/>
              <a:ea typeface="Arimo" pitchFamily="34" charset="-122"/>
              <a:cs typeface="Arimo" pitchFamily="34" charset="-120"/>
            </a:endParaRPr>
          </a:p>
          <a:p>
            <a:pPr marL="0" indent="0">
              <a:lnSpc>
                <a:spcPts val="2799"/>
              </a:lnSpc>
              <a:buNone/>
            </a:pPr>
            <a:r>
              <a:rPr lang="en-US" sz="1750" dirty="0" smtClean="0">
                <a:solidFill>
                  <a:srgbClr val="D9E1FF"/>
                </a:solidFill>
                <a:latin typeface="Arimo" pitchFamily="34" charset="0"/>
                <a:ea typeface="Arimo" pitchFamily="34" charset="-122"/>
                <a:cs typeface="Arimo" pitchFamily="34" charset="-120"/>
              </a:rPr>
              <a:t> </a:t>
            </a:r>
            <a:endParaRPr lang="en-US" sz="1750" dirty="0"/>
          </a:p>
        </p:txBody>
      </p:sp>
      <p:pic>
        <p:nvPicPr>
          <p:cNvPr id="7" name="Image 0" descr="preencoded.png"/>
          <p:cNvPicPr>
            <a:picLocks noChangeAspect="1"/>
          </p:cNvPicPr>
          <p:nvPr/>
        </p:nvPicPr>
        <p:blipFill>
          <a:blip r:embed="rId4"/>
          <a:stretch>
            <a:fillRect/>
          </a:stretch>
        </p:blipFill>
        <p:spPr>
          <a:xfrm>
            <a:off x="11104243" y="1"/>
            <a:ext cx="3533775" cy="4571061"/>
          </a:xfrm>
          <a:prstGeom prst="rect">
            <a:avLst/>
          </a:prstGeom>
        </p:spPr>
      </p:pic>
      <p:pic>
        <p:nvPicPr>
          <p:cNvPr id="8" name="Image 0" descr="preencoded.png"/>
          <p:cNvPicPr>
            <a:picLocks noChangeAspect="1"/>
          </p:cNvPicPr>
          <p:nvPr/>
        </p:nvPicPr>
        <p:blipFill>
          <a:blip r:embed="rId5"/>
          <a:stretch>
            <a:fillRect/>
          </a:stretch>
        </p:blipFill>
        <p:spPr>
          <a:xfrm>
            <a:off x="11104243" y="4114801"/>
            <a:ext cx="3533775" cy="4114798"/>
          </a:xfrm>
          <a:prstGeom prst="rect">
            <a:avLst/>
          </a:prstGeom>
        </p:spPr>
      </p:pic>
      <p:pic>
        <p:nvPicPr>
          <p:cNvPr id="9" name="Image 1" descr="preencoded.png"/>
          <p:cNvPicPr>
            <a:picLocks noChangeAspect="1"/>
          </p:cNvPicPr>
          <p:nvPr/>
        </p:nvPicPr>
        <p:blipFill>
          <a:blip r:embed="rId6"/>
          <a:stretch>
            <a:fillRect/>
          </a:stretch>
        </p:blipFill>
        <p:spPr>
          <a:xfrm>
            <a:off x="11151867" y="4892041"/>
            <a:ext cx="3438525" cy="2026920"/>
          </a:xfrm>
          <a:prstGeom prst="rect">
            <a:avLst/>
          </a:prstGeom>
        </p:spPr>
      </p:pic>
      <p:pic>
        <p:nvPicPr>
          <p:cNvPr id="5126" name="Picture 6" descr="Create powerful ai, machine learning, deep learning or data science models  by Kashif0107 | Fiver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6225" y="4114801"/>
            <a:ext cx="7018017" cy="4114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0293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blipFill dpi="0" rotWithShape="1">
            <a:blip r:embed="rId3">
              <a:alphaModFix amt="10000"/>
            </a:blip>
            <a:srcRect/>
            <a:stretch>
              <a:fillRect/>
            </a:stretch>
          </a:blipFill>
          <a:ln/>
        </p:spPr>
      </p:sp>
      <p:pic>
        <p:nvPicPr>
          <p:cNvPr id="4" name="Image 0"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2"/>
          <p:cNvSpPr/>
          <p:nvPr/>
        </p:nvSpPr>
        <p:spPr>
          <a:xfrm>
            <a:off x="833199" y="1706761"/>
            <a:ext cx="7477601" cy="2705695"/>
          </a:xfrm>
          <a:prstGeom prst="rect">
            <a:avLst/>
          </a:prstGeom>
          <a:noFill/>
          <a:ln/>
        </p:spPr>
        <p:txBody>
          <a:bodyPr wrap="square" rtlCol="0" anchor="t"/>
          <a:lstStyle/>
          <a:p>
            <a:pPr marL="0" indent="0" algn="ctr">
              <a:lnSpc>
                <a:spcPts val="7101"/>
              </a:lnSpc>
              <a:buNone/>
            </a:pPr>
            <a:r>
              <a:rPr lang="en-US" sz="5681" b="1" dirty="0">
                <a:solidFill>
                  <a:srgbClr val="FFFFFF"/>
                </a:solidFill>
                <a:latin typeface="Syne" pitchFamily="34" charset="0"/>
                <a:ea typeface="Syne" pitchFamily="34" charset="-122"/>
                <a:cs typeface="Syne" pitchFamily="34" charset="-120"/>
              </a:rPr>
              <a:t>Introducción a </a:t>
            </a:r>
            <a:r>
              <a:rPr lang="en-US" sz="5681" b="1" dirty="0" smtClean="0">
                <a:solidFill>
                  <a:srgbClr val="FFFFFF"/>
                </a:solidFill>
                <a:latin typeface="Syne" pitchFamily="34" charset="0"/>
                <a:ea typeface="Syne" pitchFamily="34" charset="-122"/>
                <a:cs typeface="Syne" pitchFamily="34" charset="-120"/>
              </a:rPr>
              <a:t>Machine </a:t>
            </a:r>
            <a:r>
              <a:rPr lang="en-US" sz="5681" b="1" dirty="0">
                <a:solidFill>
                  <a:srgbClr val="FFFFFF"/>
                </a:solidFill>
                <a:latin typeface="Syne" pitchFamily="34" charset="0"/>
                <a:ea typeface="Syne" pitchFamily="34" charset="-122"/>
                <a:cs typeface="Syne" pitchFamily="34" charset="-120"/>
              </a:rPr>
              <a:t>learning y </a:t>
            </a:r>
            <a:r>
              <a:rPr lang="en-US" sz="5681" b="1" dirty="0" smtClean="0">
                <a:solidFill>
                  <a:srgbClr val="FFFFFF"/>
                </a:solidFill>
                <a:latin typeface="Syne" pitchFamily="34" charset="0"/>
                <a:ea typeface="Syne" pitchFamily="34" charset="-122"/>
                <a:cs typeface="Syne" pitchFamily="34" charset="-120"/>
              </a:rPr>
              <a:t>Inteligencia Artificial</a:t>
            </a:r>
            <a:endParaRPr lang="en-US" sz="5681" dirty="0"/>
          </a:p>
        </p:txBody>
      </p:sp>
      <p:sp>
        <p:nvSpPr>
          <p:cNvPr id="6" name="Text 3"/>
          <p:cNvSpPr/>
          <p:nvPr/>
        </p:nvSpPr>
        <p:spPr>
          <a:xfrm>
            <a:off x="833199" y="4745712"/>
            <a:ext cx="7477601" cy="1777008"/>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El machine learning y la inteligencia artificial (IA) son campos en rápida evolución que están transformando la forma en que interactuamos con la tecnología. Desde los sistemas de recomendación hasta los asistentes virtuales, estos avances están impulsando innovaciones en una amplia gama de industrias.</a:t>
            </a:r>
            <a:endParaRPr lang="en-US" sz="1750" dirty="0"/>
          </a:p>
        </p:txBody>
      </p:sp>
    </p:spTree>
    <p:extLst>
      <p:ext uri="{BB962C8B-B14F-4D97-AF65-F5344CB8AC3E}">
        <p14:creationId xmlns:p14="http://schemas.microsoft.com/office/powerpoint/2010/main" val="28972587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blipFill dpi="0" rotWithShape="1">
            <a:blip r:embed="rId3">
              <a:alphaModFix amt="10000"/>
            </a:blip>
            <a:srcRect/>
            <a:stretch>
              <a:fillRect/>
            </a:stretch>
          </a:blipFill>
          <a:ln/>
        </p:spPr>
      </p:sp>
      <p:sp>
        <p:nvSpPr>
          <p:cNvPr id="4" name="Text 2"/>
          <p:cNvSpPr/>
          <p:nvPr/>
        </p:nvSpPr>
        <p:spPr>
          <a:xfrm>
            <a:off x="2348389" y="1198721"/>
            <a:ext cx="9933503" cy="1306830"/>
          </a:xfrm>
          <a:prstGeom prst="rect">
            <a:avLst/>
          </a:prstGeom>
          <a:noFill/>
          <a:ln/>
        </p:spPr>
        <p:txBody>
          <a:bodyPr wrap="square" rtlCol="0" anchor="t"/>
          <a:lstStyle/>
          <a:p>
            <a:pPr marL="0" indent="0">
              <a:lnSpc>
                <a:spcPts val="5146"/>
              </a:lnSpc>
              <a:buNone/>
            </a:pPr>
            <a:r>
              <a:rPr lang="en-US" sz="4117" b="1" dirty="0">
                <a:solidFill>
                  <a:srgbClr val="FFFFFF"/>
                </a:solidFill>
                <a:latin typeface="Syne" pitchFamily="34" charset="0"/>
                <a:ea typeface="Syne" pitchFamily="34" charset="-122"/>
                <a:cs typeface="Syne" pitchFamily="34" charset="-120"/>
              </a:rPr>
              <a:t>Breve historia del desarrollo de machine learning</a:t>
            </a:r>
            <a:endParaRPr lang="en-US" sz="4117" dirty="0"/>
          </a:p>
        </p:txBody>
      </p:sp>
      <p:pic>
        <p:nvPicPr>
          <p:cNvPr id="5" name="Image 0" descr="preencoded.png"/>
          <p:cNvPicPr>
            <a:picLocks noChangeAspect="1"/>
          </p:cNvPicPr>
          <p:nvPr/>
        </p:nvPicPr>
        <p:blipFill>
          <a:blip r:embed="rId4"/>
          <a:stretch>
            <a:fillRect/>
          </a:stretch>
        </p:blipFill>
        <p:spPr>
          <a:xfrm>
            <a:off x="2348389" y="2949893"/>
            <a:ext cx="555427" cy="555427"/>
          </a:xfrm>
          <a:prstGeom prst="rect">
            <a:avLst/>
          </a:prstGeom>
        </p:spPr>
      </p:pic>
      <p:sp>
        <p:nvSpPr>
          <p:cNvPr id="6" name="Text 3"/>
          <p:cNvSpPr/>
          <p:nvPr/>
        </p:nvSpPr>
        <p:spPr>
          <a:xfrm>
            <a:off x="2348389" y="3727490"/>
            <a:ext cx="2614017" cy="326827"/>
          </a:xfrm>
          <a:prstGeom prst="rect">
            <a:avLst/>
          </a:prstGeom>
          <a:noFill/>
          <a:ln/>
        </p:spPr>
        <p:txBody>
          <a:bodyPr wrap="none" rtlCol="0" anchor="t"/>
          <a:lstStyle/>
          <a:p>
            <a:pPr marL="0" indent="0" algn="l">
              <a:lnSpc>
                <a:spcPts val="2573"/>
              </a:lnSpc>
              <a:buNone/>
            </a:pPr>
            <a:r>
              <a:rPr lang="en-US" sz="2058" b="1" dirty="0">
                <a:solidFill>
                  <a:srgbClr val="FFFFFF"/>
                </a:solidFill>
                <a:latin typeface="Syne" pitchFamily="34" charset="0"/>
                <a:ea typeface="Syne" pitchFamily="34" charset="-122"/>
                <a:cs typeface="Syne" pitchFamily="34" charset="-120"/>
              </a:rPr>
              <a:t>Primeros pasos</a:t>
            </a:r>
            <a:endParaRPr lang="en-US" sz="2058" dirty="0"/>
          </a:p>
        </p:txBody>
      </p:sp>
      <p:sp>
        <p:nvSpPr>
          <p:cNvPr id="7" name="Text 4"/>
          <p:cNvSpPr/>
          <p:nvPr/>
        </p:nvSpPr>
        <p:spPr>
          <a:xfrm>
            <a:off x="2348389" y="4187547"/>
            <a:ext cx="3088958" cy="2843213"/>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Los orígenes del machine learning se remontan a la década de 1950, cuando pioneros como Alan Turing y Arthur Samuel comenzaron a explorar cómo las máquinas podían aprender y adaptarse por sí mismas.</a:t>
            </a:r>
            <a:endParaRPr lang="en-US" sz="1750" dirty="0"/>
          </a:p>
        </p:txBody>
      </p:sp>
      <p:pic>
        <p:nvPicPr>
          <p:cNvPr id="8" name="Image 1" descr="preencoded.png"/>
          <p:cNvPicPr>
            <a:picLocks noChangeAspect="1"/>
          </p:cNvPicPr>
          <p:nvPr/>
        </p:nvPicPr>
        <p:blipFill>
          <a:blip r:embed="rId5"/>
          <a:stretch>
            <a:fillRect/>
          </a:stretch>
        </p:blipFill>
        <p:spPr>
          <a:xfrm>
            <a:off x="5770602" y="2949893"/>
            <a:ext cx="555427" cy="555427"/>
          </a:xfrm>
          <a:prstGeom prst="rect">
            <a:avLst/>
          </a:prstGeom>
        </p:spPr>
      </p:pic>
      <p:sp>
        <p:nvSpPr>
          <p:cNvPr id="9" name="Text 5"/>
          <p:cNvSpPr/>
          <p:nvPr/>
        </p:nvSpPr>
        <p:spPr>
          <a:xfrm>
            <a:off x="5770602" y="3727490"/>
            <a:ext cx="3088958" cy="653653"/>
          </a:xfrm>
          <a:prstGeom prst="rect">
            <a:avLst/>
          </a:prstGeom>
          <a:noFill/>
          <a:ln/>
        </p:spPr>
        <p:txBody>
          <a:bodyPr wrap="square" rtlCol="0" anchor="t"/>
          <a:lstStyle/>
          <a:p>
            <a:pPr marL="0" indent="0" algn="l">
              <a:lnSpc>
                <a:spcPts val="2573"/>
              </a:lnSpc>
              <a:buNone/>
            </a:pPr>
            <a:r>
              <a:rPr lang="en-US" sz="2058" b="1" dirty="0">
                <a:solidFill>
                  <a:srgbClr val="FFFFFF"/>
                </a:solidFill>
                <a:latin typeface="Syne" pitchFamily="34" charset="0"/>
                <a:ea typeface="Syne" pitchFamily="34" charset="-122"/>
                <a:cs typeface="Syne" pitchFamily="34" charset="-120"/>
              </a:rPr>
              <a:t>Avances en algoritmos</a:t>
            </a:r>
            <a:endParaRPr lang="en-US" sz="2058" dirty="0"/>
          </a:p>
        </p:txBody>
      </p:sp>
      <p:sp>
        <p:nvSpPr>
          <p:cNvPr id="10" name="Text 6"/>
          <p:cNvSpPr/>
          <p:nvPr/>
        </p:nvSpPr>
        <p:spPr>
          <a:xfrm>
            <a:off x="5770721" y="4187547"/>
            <a:ext cx="3088958" cy="2487811"/>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Durante las décadas siguientes, los investigadores desarrollaron algoritmos de machine learning cada vez más sofisticados, como el aprendizaje supervisado, no supervisado y por refuerzo.</a:t>
            </a:r>
            <a:endParaRPr lang="en-US" sz="1750" dirty="0"/>
          </a:p>
        </p:txBody>
      </p:sp>
      <p:pic>
        <p:nvPicPr>
          <p:cNvPr id="11" name="Image 2" descr="preencoded.png"/>
          <p:cNvPicPr>
            <a:picLocks noChangeAspect="1"/>
          </p:cNvPicPr>
          <p:nvPr/>
        </p:nvPicPr>
        <p:blipFill>
          <a:blip r:embed="rId6"/>
          <a:stretch>
            <a:fillRect/>
          </a:stretch>
        </p:blipFill>
        <p:spPr>
          <a:xfrm>
            <a:off x="9192816" y="2949893"/>
            <a:ext cx="555427" cy="555427"/>
          </a:xfrm>
          <a:prstGeom prst="rect">
            <a:avLst/>
          </a:prstGeom>
        </p:spPr>
      </p:pic>
      <p:sp>
        <p:nvSpPr>
          <p:cNvPr id="12" name="Text 7"/>
          <p:cNvSpPr/>
          <p:nvPr/>
        </p:nvSpPr>
        <p:spPr>
          <a:xfrm>
            <a:off x="9192816" y="3727490"/>
            <a:ext cx="2723793" cy="326827"/>
          </a:xfrm>
          <a:prstGeom prst="rect">
            <a:avLst/>
          </a:prstGeom>
          <a:noFill/>
          <a:ln/>
        </p:spPr>
        <p:txBody>
          <a:bodyPr wrap="none" rtlCol="0" anchor="t"/>
          <a:lstStyle/>
          <a:p>
            <a:pPr marL="0" indent="0" algn="l">
              <a:lnSpc>
                <a:spcPts val="2573"/>
              </a:lnSpc>
              <a:buNone/>
            </a:pPr>
            <a:r>
              <a:rPr lang="en-US" sz="2058" b="1" dirty="0">
                <a:solidFill>
                  <a:srgbClr val="FFFFFF"/>
                </a:solidFill>
                <a:latin typeface="Syne" pitchFamily="34" charset="0"/>
                <a:ea typeface="Syne" pitchFamily="34" charset="-122"/>
                <a:cs typeface="Syne" pitchFamily="34" charset="-120"/>
              </a:rPr>
              <a:t>Explosión de datos</a:t>
            </a:r>
            <a:endParaRPr lang="en-US" sz="2058" dirty="0"/>
          </a:p>
        </p:txBody>
      </p:sp>
      <p:sp>
        <p:nvSpPr>
          <p:cNvPr id="13" name="Text 8"/>
          <p:cNvSpPr/>
          <p:nvPr/>
        </p:nvSpPr>
        <p:spPr>
          <a:xfrm>
            <a:off x="9192816" y="4187547"/>
            <a:ext cx="3089077" cy="2487811"/>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La revolución digital y la proliferación de datos masivos a partir de los años 2000 impulsaron un gran avance en el campo del machine learning, permitiendo aplicaciones cada vez más complejas y efectivas.</a:t>
            </a: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C0A33">
              <a:alpha val="80000"/>
            </a:srgbClr>
          </a:solidFill>
          <a:ln/>
        </p:spPr>
      </p:sp>
      <p:sp>
        <p:nvSpPr>
          <p:cNvPr id="6" name="Text 3"/>
          <p:cNvSpPr/>
          <p:nvPr/>
        </p:nvSpPr>
        <p:spPr>
          <a:xfrm>
            <a:off x="2348389" y="643890"/>
            <a:ext cx="9933503" cy="1306830"/>
          </a:xfrm>
          <a:prstGeom prst="rect">
            <a:avLst/>
          </a:prstGeom>
          <a:noFill/>
          <a:ln/>
        </p:spPr>
        <p:txBody>
          <a:bodyPr wrap="square" rtlCol="0" anchor="t"/>
          <a:lstStyle/>
          <a:p>
            <a:pPr marL="0" indent="0">
              <a:lnSpc>
                <a:spcPts val="5146"/>
              </a:lnSpc>
              <a:buNone/>
            </a:pPr>
            <a:r>
              <a:rPr lang="en-US" sz="4117" b="1" dirty="0">
                <a:solidFill>
                  <a:srgbClr val="FFFFFF"/>
                </a:solidFill>
                <a:latin typeface="Syne" pitchFamily="34" charset="0"/>
                <a:ea typeface="Syne" pitchFamily="34" charset="-122"/>
                <a:cs typeface="Syne" pitchFamily="34" charset="-120"/>
              </a:rPr>
              <a:t>Conceptos básicos de machine learning</a:t>
            </a:r>
            <a:endParaRPr lang="en-US" sz="4117" dirty="0"/>
          </a:p>
        </p:txBody>
      </p:sp>
      <p:sp>
        <p:nvSpPr>
          <p:cNvPr id="7" name="Shape 4"/>
          <p:cNvSpPr/>
          <p:nvPr/>
        </p:nvSpPr>
        <p:spPr>
          <a:xfrm>
            <a:off x="2348389" y="2533888"/>
            <a:ext cx="388739" cy="388739"/>
          </a:xfrm>
          <a:prstGeom prst="roundRect">
            <a:avLst>
              <a:gd name="adj" fmla="val 17148"/>
            </a:avLst>
          </a:prstGeom>
          <a:solidFill>
            <a:srgbClr val="1E1B4A"/>
          </a:solidFill>
          <a:ln/>
        </p:spPr>
      </p:sp>
      <p:sp>
        <p:nvSpPr>
          <p:cNvPr id="8" name="Text 5"/>
          <p:cNvSpPr/>
          <p:nvPr/>
        </p:nvSpPr>
        <p:spPr>
          <a:xfrm>
            <a:off x="2959298" y="2533888"/>
            <a:ext cx="2552105" cy="653653"/>
          </a:xfrm>
          <a:prstGeom prst="rect">
            <a:avLst/>
          </a:prstGeom>
          <a:noFill/>
          <a:ln/>
        </p:spPr>
        <p:txBody>
          <a:bodyPr wrap="square" rtlCol="0" anchor="t"/>
          <a:lstStyle/>
          <a:p>
            <a:pPr marL="0" indent="0">
              <a:lnSpc>
                <a:spcPts val="2573"/>
              </a:lnSpc>
              <a:buNone/>
            </a:pPr>
            <a:r>
              <a:rPr lang="en-US" sz="2058" b="1" dirty="0">
                <a:solidFill>
                  <a:srgbClr val="FFFFFF"/>
                </a:solidFill>
                <a:latin typeface="Syne" pitchFamily="34" charset="0"/>
                <a:ea typeface="Syne" pitchFamily="34" charset="-122"/>
                <a:cs typeface="Syne" pitchFamily="34" charset="-120"/>
              </a:rPr>
              <a:t>Datos y Características</a:t>
            </a:r>
            <a:endParaRPr lang="en-US" sz="2058" dirty="0"/>
          </a:p>
        </p:txBody>
      </p:sp>
      <p:sp>
        <p:nvSpPr>
          <p:cNvPr id="9" name="Text 6"/>
          <p:cNvSpPr/>
          <p:nvPr/>
        </p:nvSpPr>
        <p:spPr>
          <a:xfrm>
            <a:off x="2959298" y="3320772"/>
            <a:ext cx="2552105" cy="4264819"/>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Los datos de entrada, también llamados características o variables, son la información que se utiliza para entrenar los modelos de machine learning. Estos datos pueden ser numéricos, categóricos, textuales o una combinación de ellos.</a:t>
            </a:r>
            <a:endParaRPr lang="en-US" sz="1750" dirty="0"/>
          </a:p>
        </p:txBody>
      </p:sp>
      <p:sp>
        <p:nvSpPr>
          <p:cNvPr id="10" name="Shape 7"/>
          <p:cNvSpPr/>
          <p:nvPr/>
        </p:nvSpPr>
        <p:spPr>
          <a:xfrm>
            <a:off x="5733574" y="2533888"/>
            <a:ext cx="388739" cy="388739"/>
          </a:xfrm>
          <a:prstGeom prst="roundRect">
            <a:avLst>
              <a:gd name="adj" fmla="val 17148"/>
            </a:avLst>
          </a:prstGeom>
          <a:solidFill>
            <a:srgbClr val="1E1B4A"/>
          </a:solidFill>
          <a:ln/>
        </p:spPr>
      </p:sp>
      <p:sp>
        <p:nvSpPr>
          <p:cNvPr id="11" name="Text 8"/>
          <p:cNvSpPr/>
          <p:nvPr/>
        </p:nvSpPr>
        <p:spPr>
          <a:xfrm>
            <a:off x="6344483" y="2533888"/>
            <a:ext cx="2552105" cy="653653"/>
          </a:xfrm>
          <a:prstGeom prst="rect">
            <a:avLst/>
          </a:prstGeom>
          <a:noFill/>
          <a:ln/>
        </p:spPr>
        <p:txBody>
          <a:bodyPr wrap="square" rtlCol="0" anchor="t"/>
          <a:lstStyle/>
          <a:p>
            <a:pPr marL="0" indent="0">
              <a:lnSpc>
                <a:spcPts val="2573"/>
              </a:lnSpc>
              <a:buNone/>
            </a:pPr>
            <a:r>
              <a:rPr lang="en-US" sz="2058" b="1" dirty="0">
                <a:solidFill>
                  <a:srgbClr val="FFFFFF"/>
                </a:solidFill>
                <a:latin typeface="Syne" pitchFamily="34" charset="0"/>
                <a:ea typeface="Syne" pitchFamily="34" charset="-122"/>
                <a:cs typeface="Syne" pitchFamily="34" charset="-120"/>
              </a:rPr>
              <a:t>Modelos y Algoritmos</a:t>
            </a:r>
            <a:endParaRPr lang="en-US" sz="2058" dirty="0"/>
          </a:p>
        </p:txBody>
      </p:sp>
      <p:sp>
        <p:nvSpPr>
          <p:cNvPr id="12" name="Text 9"/>
          <p:cNvSpPr/>
          <p:nvPr/>
        </p:nvSpPr>
        <p:spPr>
          <a:xfrm>
            <a:off x="6344483" y="3320772"/>
            <a:ext cx="2552105" cy="4264819"/>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Los modelos de machine learning son representaciones matemáticas que se entrenan con los datos de entrada para hacer predicciones o clasificaciones. Los algoritmos son los procedimientos que se utilizan para entrenar y optimizar estos modelos.</a:t>
            </a:r>
            <a:endParaRPr lang="en-US" sz="1750" dirty="0"/>
          </a:p>
        </p:txBody>
      </p:sp>
      <p:sp>
        <p:nvSpPr>
          <p:cNvPr id="13" name="Shape 10"/>
          <p:cNvSpPr/>
          <p:nvPr/>
        </p:nvSpPr>
        <p:spPr>
          <a:xfrm>
            <a:off x="9118759" y="2533888"/>
            <a:ext cx="388739" cy="388739"/>
          </a:xfrm>
          <a:prstGeom prst="roundRect">
            <a:avLst>
              <a:gd name="adj" fmla="val 17148"/>
            </a:avLst>
          </a:prstGeom>
          <a:solidFill>
            <a:srgbClr val="1E1B4A"/>
          </a:solidFill>
          <a:ln/>
        </p:spPr>
      </p:sp>
      <p:sp>
        <p:nvSpPr>
          <p:cNvPr id="14" name="Text 11"/>
          <p:cNvSpPr/>
          <p:nvPr/>
        </p:nvSpPr>
        <p:spPr>
          <a:xfrm>
            <a:off x="9729668" y="2533888"/>
            <a:ext cx="2552105" cy="653653"/>
          </a:xfrm>
          <a:prstGeom prst="rect">
            <a:avLst/>
          </a:prstGeom>
          <a:noFill/>
          <a:ln/>
        </p:spPr>
        <p:txBody>
          <a:bodyPr wrap="square" rtlCol="0" anchor="t"/>
          <a:lstStyle/>
          <a:p>
            <a:pPr marL="0" indent="0">
              <a:lnSpc>
                <a:spcPts val="2573"/>
              </a:lnSpc>
              <a:buNone/>
            </a:pPr>
            <a:r>
              <a:rPr lang="en-US" sz="2058" b="1" dirty="0">
                <a:solidFill>
                  <a:srgbClr val="FFFFFF"/>
                </a:solidFill>
                <a:latin typeface="Syne" pitchFamily="34" charset="0"/>
                <a:ea typeface="Syne" pitchFamily="34" charset="-122"/>
                <a:cs typeface="Syne" pitchFamily="34" charset="-120"/>
              </a:rPr>
              <a:t>Entrenamiento y Validación</a:t>
            </a:r>
            <a:endParaRPr lang="en-US" sz="2058" dirty="0"/>
          </a:p>
        </p:txBody>
      </p:sp>
      <p:sp>
        <p:nvSpPr>
          <p:cNvPr id="15" name="Text 12"/>
          <p:cNvSpPr/>
          <p:nvPr/>
        </p:nvSpPr>
        <p:spPr>
          <a:xfrm>
            <a:off x="9729668" y="3320772"/>
            <a:ext cx="2552105" cy="355401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El entrenamiento consiste en ajustar los parámetros del modelo para que aprenda de los datos de entrada. La validación es el proceso de evaluar el desempeño del modelo con datos que no se utilizaron en el entrenamiento.</a:t>
            </a:r>
            <a:endParaRPr lang="en-US" sz="17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32338"/>
          </a:xfrm>
          <a:prstGeom prst="rect">
            <a:avLst/>
          </a:prstGeom>
          <a:blipFill dpi="0" rotWithShape="1">
            <a:blip r:embed="rId3">
              <a:alphaModFix amt="10000"/>
            </a:blip>
            <a:srcRect/>
            <a:stretch>
              <a:fillRect/>
            </a:stretch>
          </a:blipFill>
          <a:ln/>
        </p:spPr>
      </p:sp>
      <p:sp>
        <p:nvSpPr>
          <p:cNvPr id="4" name="Text 2"/>
          <p:cNvSpPr/>
          <p:nvPr/>
        </p:nvSpPr>
        <p:spPr>
          <a:xfrm>
            <a:off x="2412205" y="607218"/>
            <a:ext cx="10475119" cy="1219914"/>
          </a:xfrm>
          <a:prstGeom prst="rect">
            <a:avLst/>
          </a:prstGeom>
          <a:noFill/>
          <a:ln/>
        </p:spPr>
        <p:txBody>
          <a:bodyPr wrap="square" rtlCol="0" anchor="t"/>
          <a:lstStyle/>
          <a:p>
            <a:pPr marL="0" indent="0">
              <a:lnSpc>
                <a:spcPts val="4803"/>
              </a:lnSpc>
              <a:buNone/>
            </a:pPr>
            <a:r>
              <a:rPr lang="en-US" sz="3843" b="1" dirty="0">
                <a:solidFill>
                  <a:srgbClr val="FFFFFF"/>
                </a:solidFill>
                <a:latin typeface="Syne" pitchFamily="34" charset="0"/>
                <a:ea typeface="Syne" pitchFamily="34" charset="-122"/>
                <a:cs typeface="Syne" pitchFamily="34" charset="-120"/>
              </a:rPr>
              <a:t>Aprendizaje supervisado y no supervisado</a:t>
            </a:r>
            <a:endParaRPr lang="en-US" sz="3843" dirty="0"/>
          </a:p>
        </p:txBody>
      </p:sp>
      <p:pic>
        <p:nvPicPr>
          <p:cNvPr id="5" name="Image 0" descr="preencoded.png"/>
          <p:cNvPicPr>
            <a:picLocks noChangeAspect="1"/>
          </p:cNvPicPr>
          <p:nvPr/>
        </p:nvPicPr>
        <p:blipFill>
          <a:blip r:embed="rId4"/>
          <a:stretch>
            <a:fillRect/>
          </a:stretch>
        </p:blipFill>
        <p:spPr>
          <a:xfrm>
            <a:off x="2678906" y="2205038"/>
            <a:ext cx="2883337" cy="1782008"/>
          </a:xfrm>
          <a:prstGeom prst="rect">
            <a:avLst/>
          </a:prstGeom>
        </p:spPr>
      </p:pic>
      <p:sp>
        <p:nvSpPr>
          <p:cNvPr id="6" name="Text 3"/>
          <p:cNvSpPr/>
          <p:nvPr/>
        </p:nvSpPr>
        <p:spPr>
          <a:xfrm>
            <a:off x="2678906" y="4246245"/>
            <a:ext cx="2883337" cy="609838"/>
          </a:xfrm>
          <a:prstGeom prst="rect">
            <a:avLst/>
          </a:prstGeom>
          <a:noFill/>
          <a:ln/>
        </p:spPr>
        <p:txBody>
          <a:bodyPr wrap="square" rtlCol="0" anchor="t"/>
          <a:lstStyle/>
          <a:p>
            <a:pPr marL="0" indent="0" algn="l">
              <a:lnSpc>
                <a:spcPts val="2402"/>
              </a:lnSpc>
              <a:buNone/>
            </a:pPr>
            <a:r>
              <a:rPr lang="en-US" sz="1921" b="1" dirty="0">
                <a:solidFill>
                  <a:srgbClr val="FFFFFF"/>
                </a:solidFill>
                <a:latin typeface="Syne" pitchFamily="34" charset="0"/>
                <a:ea typeface="Syne" pitchFamily="34" charset="-122"/>
                <a:cs typeface="Syne" pitchFamily="34" charset="-120"/>
              </a:rPr>
              <a:t>Aprendizaje Supervisado</a:t>
            </a:r>
            <a:endParaRPr lang="en-US" sz="1921" dirty="0"/>
          </a:p>
        </p:txBody>
      </p:sp>
      <p:sp>
        <p:nvSpPr>
          <p:cNvPr id="7" name="Text 4"/>
          <p:cNvSpPr/>
          <p:nvPr/>
        </p:nvSpPr>
        <p:spPr>
          <a:xfrm>
            <a:off x="2200276" y="4980503"/>
            <a:ext cx="3361968" cy="2654617"/>
          </a:xfrm>
          <a:prstGeom prst="rect">
            <a:avLst/>
          </a:prstGeom>
          <a:noFill/>
          <a:ln/>
        </p:spPr>
        <p:txBody>
          <a:bodyPr wrap="square" rtlCol="0" anchor="t"/>
          <a:lstStyle/>
          <a:p>
            <a:pPr marL="0" indent="0" algn="l">
              <a:lnSpc>
                <a:spcPts val="2613"/>
              </a:lnSpc>
              <a:buNone/>
            </a:pPr>
            <a:r>
              <a:rPr lang="en-US" sz="1633" dirty="0">
                <a:solidFill>
                  <a:srgbClr val="D9E1FF"/>
                </a:solidFill>
                <a:latin typeface="Arimo" pitchFamily="34" charset="0"/>
                <a:ea typeface="Arimo" pitchFamily="34" charset="-122"/>
                <a:cs typeface="Arimo" pitchFamily="34" charset="-120"/>
              </a:rPr>
              <a:t>En este enfoque, el modelo de machine learning se entrena con datos etiquetados, donde se conocen las entradas y las salidas deseadas. El modelo aprende a identificar patrones y hacer predicciones precisas sobre nuevos datos.</a:t>
            </a:r>
            <a:endParaRPr lang="en-US" sz="1633" dirty="0"/>
          </a:p>
        </p:txBody>
      </p:sp>
      <p:pic>
        <p:nvPicPr>
          <p:cNvPr id="8" name="Image 1" descr="preencoded.png"/>
          <p:cNvPicPr>
            <a:picLocks noChangeAspect="1"/>
          </p:cNvPicPr>
          <p:nvPr/>
        </p:nvPicPr>
        <p:blipFill>
          <a:blip r:embed="rId5"/>
          <a:stretch>
            <a:fillRect/>
          </a:stretch>
        </p:blipFill>
        <p:spPr>
          <a:xfrm>
            <a:off x="5873353" y="2205038"/>
            <a:ext cx="2883456" cy="1782008"/>
          </a:xfrm>
          <a:prstGeom prst="rect">
            <a:avLst/>
          </a:prstGeom>
        </p:spPr>
      </p:pic>
      <p:sp>
        <p:nvSpPr>
          <p:cNvPr id="9" name="Text 5"/>
          <p:cNvSpPr/>
          <p:nvPr/>
        </p:nvSpPr>
        <p:spPr>
          <a:xfrm>
            <a:off x="5873353" y="4246245"/>
            <a:ext cx="2883456" cy="609838"/>
          </a:xfrm>
          <a:prstGeom prst="rect">
            <a:avLst/>
          </a:prstGeom>
          <a:noFill/>
          <a:ln/>
        </p:spPr>
        <p:txBody>
          <a:bodyPr wrap="square" rtlCol="0" anchor="t"/>
          <a:lstStyle/>
          <a:p>
            <a:pPr marL="0" indent="0" algn="l">
              <a:lnSpc>
                <a:spcPts val="2402"/>
              </a:lnSpc>
              <a:buNone/>
            </a:pPr>
            <a:r>
              <a:rPr lang="en-US" sz="1921" b="1" dirty="0">
                <a:solidFill>
                  <a:srgbClr val="FFFFFF"/>
                </a:solidFill>
                <a:latin typeface="Syne" pitchFamily="34" charset="0"/>
                <a:ea typeface="Syne" pitchFamily="34" charset="-122"/>
                <a:cs typeface="Syne" pitchFamily="34" charset="-120"/>
              </a:rPr>
              <a:t>Aprendizaje No Supervisado</a:t>
            </a:r>
            <a:endParaRPr lang="en-US" sz="1921" dirty="0"/>
          </a:p>
        </p:txBody>
      </p:sp>
      <p:sp>
        <p:nvSpPr>
          <p:cNvPr id="10" name="Text 6"/>
          <p:cNvSpPr/>
          <p:nvPr/>
        </p:nvSpPr>
        <p:spPr>
          <a:xfrm>
            <a:off x="5873353" y="4980503"/>
            <a:ext cx="3032522" cy="2654617"/>
          </a:xfrm>
          <a:prstGeom prst="rect">
            <a:avLst/>
          </a:prstGeom>
          <a:noFill/>
          <a:ln/>
        </p:spPr>
        <p:txBody>
          <a:bodyPr wrap="square" rtlCol="0" anchor="t"/>
          <a:lstStyle/>
          <a:p>
            <a:pPr marL="0" indent="0" algn="l">
              <a:lnSpc>
                <a:spcPts val="2613"/>
              </a:lnSpc>
              <a:buNone/>
            </a:pPr>
            <a:r>
              <a:rPr lang="en-US" sz="1633" dirty="0">
                <a:solidFill>
                  <a:srgbClr val="D9E1FF"/>
                </a:solidFill>
                <a:latin typeface="Arimo" pitchFamily="34" charset="0"/>
                <a:ea typeface="Arimo" pitchFamily="34" charset="-122"/>
                <a:cs typeface="Arimo" pitchFamily="34" charset="-120"/>
              </a:rPr>
              <a:t>A diferencia del supervisado, en el aprendizaje no supervisado no se dispone de etiquetas. El modelo debe descubrir por sí mismo estructuras y patrones ocultos en los datos sin una guía externa.</a:t>
            </a:r>
            <a:endParaRPr lang="en-US" sz="1633" dirty="0"/>
          </a:p>
        </p:txBody>
      </p:sp>
      <p:pic>
        <p:nvPicPr>
          <p:cNvPr id="11" name="Image 2" descr="preencoded.png"/>
          <p:cNvPicPr>
            <a:picLocks noChangeAspect="1"/>
          </p:cNvPicPr>
          <p:nvPr/>
        </p:nvPicPr>
        <p:blipFill>
          <a:blip r:embed="rId6"/>
          <a:stretch>
            <a:fillRect/>
          </a:stretch>
        </p:blipFill>
        <p:spPr>
          <a:xfrm>
            <a:off x="9067919" y="2205038"/>
            <a:ext cx="2883456" cy="1782008"/>
          </a:xfrm>
          <a:prstGeom prst="rect">
            <a:avLst/>
          </a:prstGeom>
        </p:spPr>
      </p:pic>
      <p:sp>
        <p:nvSpPr>
          <p:cNvPr id="12" name="Text 7"/>
          <p:cNvSpPr/>
          <p:nvPr/>
        </p:nvSpPr>
        <p:spPr>
          <a:xfrm>
            <a:off x="9067919" y="4246245"/>
            <a:ext cx="2440067" cy="304919"/>
          </a:xfrm>
          <a:prstGeom prst="rect">
            <a:avLst/>
          </a:prstGeom>
          <a:noFill/>
          <a:ln/>
        </p:spPr>
        <p:txBody>
          <a:bodyPr wrap="none" rtlCol="0" anchor="t"/>
          <a:lstStyle/>
          <a:p>
            <a:pPr marL="0" indent="0" algn="l">
              <a:lnSpc>
                <a:spcPts val="2402"/>
              </a:lnSpc>
              <a:buNone/>
            </a:pPr>
            <a:r>
              <a:rPr lang="en-US" sz="1921" b="1" dirty="0">
                <a:solidFill>
                  <a:srgbClr val="FFFFFF"/>
                </a:solidFill>
                <a:latin typeface="Syne" pitchFamily="34" charset="0"/>
                <a:ea typeface="Syne" pitchFamily="34" charset="-122"/>
                <a:cs typeface="Syne" pitchFamily="34" charset="-120"/>
              </a:rPr>
              <a:t>Comparación</a:t>
            </a:r>
            <a:endParaRPr lang="en-US" sz="1921" dirty="0"/>
          </a:p>
        </p:txBody>
      </p:sp>
      <p:sp>
        <p:nvSpPr>
          <p:cNvPr id="13" name="Text 8"/>
          <p:cNvSpPr/>
          <p:nvPr/>
        </p:nvSpPr>
        <p:spPr>
          <a:xfrm>
            <a:off x="9067919" y="4856083"/>
            <a:ext cx="3400306" cy="2986445"/>
          </a:xfrm>
          <a:prstGeom prst="rect">
            <a:avLst/>
          </a:prstGeom>
          <a:noFill/>
          <a:ln/>
        </p:spPr>
        <p:txBody>
          <a:bodyPr wrap="square" rtlCol="0" anchor="t"/>
          <a:lstStyle/>
          <a:p>
            <a:pPr marL="0" indent="0" algn="l">
              <a:lnSpc>
                <a:spcPts val="2613"/>
              </a:lnSpc>
              <a:buNone/>
            </a:pPr>
            <a:r>
              <a:rPr lang="en-US" sz="1633" dirty="0">
                <a:solidFill>
                  <a:srgbClr val="D9E1FF"/>
                </a:solidFill>
                <a:latin typeface="Arimo" pitchFamily="34" charset="0"/>
                <a:ea typeface="Arimo" pitchFamily="34" charset="-122"/>
                <a:cs typeface="Arimo" pitchFamily="34" charset="-120"/>
              </a:rPr>
              <a:t>Cada enfoque tiene sus propias fortalezas y debilidades. El aprendizaje supervisado es más eficaz para tareas concretas, mientras que el no supervisado permite descubrir información valiosa en conjuntos de datos complejos.</a:t>
            </a:r>
            <a:endParaRPr lang="en-US" sz="1633"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blipFill dpi="0" rotWithShape="1">
            <a:blip r:embed="rId3">
              <a:alphaModFix amt="10000"/>
            </a:blip>
            <a:srcRect/>
            <a:stretch>
              <a:fillRect/>
            </a:stretch>
          </a:blipFill>
          <a:ln/>
        </p:spPr>
      </p:sp>
      <p:sp>
        <p:nvSpPr>
          <p:cNvPr id="4" name="Text 2"/>
          <p:cNvSpPr/>
          <p:nvPr/>
        </p:nvSpPr>
        <p:spPr>
          <a:xfrm>
            <a:off x="2348389" y="1224201"/>
            <a:ext cx="9933503" cy="1306830"/>
          </a:xfrm>
          <a:prstGeom prst="rect">
            <a:avLst/>
          </a:prstGeom>
          <a:noFill/>
          <a:ln/>
        </p:spPr>
        <p:txBody>
          <a:bodyPr wrap="square" rtlCol="0" anchor="t"/>
          <a:lstStyle/>
          <a:p>
            <a:pPr marL="0" indent="0">
              <a:lnSpc>
                <a:spcPts val="5146"/>
              </a:lnSpc>
              <a:buNone/>
            </a:pPr>
            <a:r>
              <a:rPr lang="en-US" sz="4117" b="1" dirty="0">
                <a:solidFill>
                  <a:srgbClr val="FFFFFF"/>
                </a:solidFill>
                <a:latin typeface="Syne" pitchFamily="34" charset="0"/>
                <a:ea typeface="Syne" pitchFamily="34" charset="-122"/>
                <a:cs typeface="Syne" pitchFamily="34" charset="-120"/>
              </a:rPr>
              <a:t>Algoritmos de machine learning más populares</a:t>
            </a:r>
            <a:endParaRPr lang="en-US" sz="4117" dirty="0"/>
          </a:p>
        </p:txBody>
      </p:sp>
      <p:sp>
        <p:nvSpPr>
          <p:cNvPr id="5" name="Text 3"/>
          <p:cNvSpPr/>
          <p:nvPr/>
        </p:nvSpPr>
        <p:spPr>
          <a:xfrm>
            <a:off x="2348389" y="3086457"/>
            <a:ext cx="2076807" cy="653653"/>
          </a:xfrm>
          <a:prstGeom prst="rect">
            <a:avLst/>
          </a:prstGeom>
          <a:noFill/>
          <a:ln/>
        </p:spPr>
        <p:txBody>
          <a:bodyPr wrap="square" rtlCol="0" anchor="t"/>
          <a:lstStyle/>
          <a:p>
            <a:pPr marL="0" indent="0">
              <a:lnSpc>
                <a:spcPts val="2573"/>
              </a:lnSpc>
              <a:buNone/>
            </a:pPr>
            <a:r>
              <a:rPr lang="en-US" sz="2058" b="1" dirty="0">
                <a:solidFill>
                  <a:srgbClr val="FFFFFF"/>
                </a:solidFill>
                <a:latin typeface="Syne" pitchFamily="34" charset="0"/>
                <a:ea typeface="Syne" pitchFamily="34" charset="-122"/>
                <a:cs typeface="Syne" pitchFamily="34" charset="-120"/>
              </a:rPr>
              <a:t>Regresión Lineal</a:t>
            </a:r>
            <a:endParaRPr lang="en-US" sz="2058" dirty="0"/>
          </a:p>
        </p:txBody>
      </p:sp>
      <p:sp>
        <p:nvSpPr>
          <p:cNvPr id="6" name="Text 4"/>
          <p:cNvSpPr/>
          <p:nvPr/>
        </p:nvSpPr>
        <p:spPr>
          <a:xfrm>
            <a:off x="2348389" y="3962281"/>
            <a:ext cx="2076807" cy="2843213"/>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Un algoritmo clásico para predecir valores numéricos a partir de variables de entrada. Se utiliza en análisis de tendencias y pronósticos.</a:t>
            </a:r>
            <a:endParaRPr lang="en-US" sz="1750" dirty="0"/>
          </a:p>
        </p:txBody>
      </p:sp>
      <p:sp>
        <p:nvSpPr>
          <p:cNvPr id="7" name="Text 5"/>
          <p:cNvSpPr/>
          <p:nvPr/>
        </p:nvSpPr>
        <p:spPr>
          <a:xfrm>
            <a:off x="4974788" y="3086457"/>
            <a:ext cx="2076807" cy="653653"/>
          </a:xfrm>
          <a:prstGeom prst="rect">
            <a:avLst/>
          </a:prstGeom>
          <a:noFill/>
          <a:ln/>
        </p:spPr>
        <p:txBody>
          <a:bodyPr wrap="square" rtlCol="0" anchor="t"/>
          <a:lstStyle/>
          <a:p>
            <a:pPr marL="0" indent="0">
              <a:lnSpc>
                <a:spcPts val="2573"/>
              </a:lnSpc>
              <a:buNone/>
            </a:pPr>
            <a:r>
              <a:rPr lang="en-US" sz="2058" b="1" dirty="0">
                <a:solidFill>
                  <a:srgbClr val="FFFFFF"/>
                </a:solidFill>
                <a:latin typeface="Syne" pitchFamily="34" charset="0"/>
                <a:ea typeface="Syne" pitchFamily="34" charset="-122"/>
                <a:cs typeface="Syne" pitchFamily="34" charset="-120"/>
              </a:rPr>
              <a:t>Clasificación Supervisada</a:t>
            </a:r>
            <a:endParaRPr lang="en-US" sz="2058" dirty="0"/>
          </a:p>
        </p:txBody>
      </p:sp>
      <p:sp>
        <p:nvSpPr>
          <p:cNvPr id="8" name="Text 6"/>
          <p:cNvSpPr/>
          <p:nvPr/>
        </p:nvSpPr>
        <p:spPr>
          <a:xfrm>
            <a:off x="4974788" y="3962281"/>
            <a:ext cx="2076807" cy="2487811"/>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Algoritmos como Árboles de Decisión y Redes Neuronales Artificiales que aprenden a clasificar datos en categorías predefinidas.</a:t>
            </a:r>
            <a:endParaRPr lang="en-US" sz="1750" dirty="0"/>
          </a:p>
        </p:txBody>
      </p:sp>
      <p:sp>
        <p:nvSpPr>
          <p:cNvPr id="9" name="Text 7"/>
          <p:cNvSpPr/>
          <p:nvPr/>
        </p:nvSpPr>
        <p:spPr>
          <a:xfrm>
            <a:off x="7601188" y="3086457"/>
            <a:ext cx="2270600" cy="980480"/>
          </a:xfrm>
          <a:prstGeom prst="rect">
            <a:avLst/>
          </a:prstGeom>
          <a:noFill/>
          <a:ln/>
        </p:spPr>
        <p:txBody>
          <a:bodyPr wrap="square" rtlCol="0" anchor="t"/>
          <a:lstStyle/>
          <a:p>
            <a:pPr marL="0" indent="0">
              <a:lnSpc>
                <a:spcPts val="2573"/>
              </a:lnSpc>
              <a:buNone/>
            </a:pPr>
            <a:r>
              <a:rPr lang="en-US" sz="2058" b="1" dirty="0">
                <a:solidFill>
                  <a:srgbClr val="FFFFFF"/>
                </a:solidFill>
                <a:latin typeface="Syne" pitchFamily="34" charset="0"/>
                <a:ea typeface="Syne" pitchFamily="34" charset="-122"/>
                <a:cs typeface="Syne" pitchFamily="34" charset="-120"/>
              </a:rPr>
              <a:t>Agrupamiento No Supervisado</a:t>
            </a:r>
            <a:endParaRPr lang="en-US" sz="2058" dirty="0"/>
          </a:p>
        </p:txBody>
      </p:sp>
      <p:sp>
        <p:nvSpPr>
          <p:cNvPr id="10" name="Text 8"/>
          <p:cNvSpPr/>
          <p:nvPr/>
        </p:nvSpPr>
        <p:spPr>
          <a:xfrm>
            <a:off x="7601188" y="3962281"/>
            <a:ext cx="2076807" cy="2132409"/>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Algoritmos como K-Means y DBSCAN que descubren grupos inherentes en los datos sin etiquetas previas.</a:t>
            </a:r>
            <a:endParaRPr lang="en-US" sz="1750" dirty="0"/>
          </a:p>
        </p:txBody>
      </p:sp>
      <p:sp>
        <p:nvSpPr>
          <p:cNvPr id="11" name="Text 9"/>
          <p:cNvSpPr/>
          <p:nvPr/>
        </p:nvSpPr>
        <p:spPr>
          <a:xfrm>
            <a:off x="10227588" y="3086457"/>
            <a:ext cx="2076807" cy="653653"/>
          </a:xfrm>
          <a:prstGeom prst="rect">
            <a:avLst/>
          </a:prstGeom>
          <a:noFill/>
          <a:ln/>
        </p:spPr>
        <p:txBody>
          <a:bodyPr wrap="square" rtlCol="0" anchor="t"/>
          <a:lstStyle/>
          <a:p>
            <a:pPr marL="0" indent="0">
              <a:lnSpc>
                <a:spcPts val="2573"/>
              </a:lnSpc>
              <a:buNone/>
            </a:pPr>
            <a:r>
              <a:rPr lang="en-US" sz="2058" b="1" dirty="0">
                <a:solidFill>
                  <a:srgbClr val="FFFFFF"/>
                </a:solidFill>
                <a:latin typeface="Syne" pitchFamily="34" charset="0"/>
                <a:ea typeface="Syne" pitchFamily="34" charset="-122"/>
                <a:cs typeface="Syne" pitchFamily="34" charset="-120"/>
              </a:rPr>
              <a:t>Detección de Anomalías</a:t>
            </a:r>
            <a:endParaRPr lang="en-US" sz="2058" dirty="0"/>
          </a:p>
        </p:txBody>
      </p:sp>
      <p:sp>
        <p:nvSpPr>
          <p:cNvPr id="12" name="Text 10"/>
          <p:cNvSpPr/>
          <p:nvPr/>
        </p:nvSpPr>
        <p:spPr>
          <a:xfrm>
            <a:off x="10227588" y="3962281"/>
            <a:ext cx="2076807" cy="2843213"/>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Algoritmos como Isolation Forest y One-Class SVM que identifican valores atípicos y comportamientos inusuales en los datos.</a:t>
            </a:r>
            <a:endParaRPr lang="en-US" sz="175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30361"/>
            <a:ext cx="14630400" cy="8229600"/>
          </a:xfrm>
          <a:prstGeom prst="rect">
            <a:avLst/>
          </a:prstGeom>
          <a:blipFill dpi="0" rotWithShape="1">
            <a:blip r:embed="rId3">
              <a:alphaModFix amt="10000"/>
            </a:blip>
            <a:srcRect/>
            <a:stretch>
              <a:fillRect/>
            </a:stretch>
          </a:blipFill>
          <a:ln/>
        </p:spPr>
      </p:sp>
      <p:sp>
        <p:nvSpPr>
          <p:cNvPr id="4" name="Text 2"/>
          <p:cNvSpPr/>
          <p:nvPr/>
        </p:nvSpPr>
        <p:spPr>
          <a:xfrm>
            <a:off x="2792254" y="556736"/>
            <a:ext cx="9045773" cy="1190149"/>
          </a:xfrm>
          <a:prstGeom prst="rect">
            <a:avLst/>
          </a:prstGeom>
          <a:noFill/>
          <a:ln/>
        </p:spPr>
        <p:txBody>
          <a:bodyPr wrap="square" rtlCol="0" anchor="t"/>
          <a:lstStyle/>
          <a:p>
            <a:pPr marL="0" indent="0">
              <a:lnSpc>
                <a:spcPts val="4686"/>
              </a:lnSpc>
              <a:buNone/>
            </a:pPr>
            <a:r>
              <a:rPr lang="en-US" sz="3749" b="1" dirty="0">
                <a:solidFill>
                  <a:srgbClr val="FFFFFF"/>
                </a:solidFill>
                <a:latin typeface="Syne" pitchFamily="34" charset="0"/>
                <a:ea typeface="Syne" pitchFamily="34" charset="-122"/>
                <a:cs typeface="Syne" pitchFamily="34" charset="-120"/>
              </a:rPr>
              <a:t>Aplicaciones de machine learning en diferentes industrias</a:t>
            </a:r>
            <a:endParaRPr lang="en-US" sz="3749" dirty="0"/>
          </a:p>
        </p:txBody>
      </p:sp>
      <p:sp>
        <p:nvSpPr>
          <p:cNvPr id="5" name="Text 3"/>
          <p:cNvSpPr/>
          <p:nvPr/>
        </p:nvSpPr>
        <p:spPr>
          <a:xfrm>
            <a:off x="2792254" y="2232422"/>
            <a:ext cx="4276011" cy="1941671"/>
          </a:xfrm>
          <a:prstGeom prst="rect">
            <a:avLst/>
          </a:prstGeom>
          <a:noFill/>
          <a:ln/>
        </p:spPr>
        <p:txBody>
          <a:bodyPr wrap="square" rtlCol="0" anchor="t"/>
          <a:lstStyle/>
          <a:p>
            <a:pPr marL="0" indent="0">
              <a:lnSpc>
                <a:spcPts val="2549"/>
              </a:lnSpc>
              <a:buNone/>
            </a:pPr>
            <a:r>
              <a:rPr lang="en-US" sz="1593" dirty="0">
                <a:solidFill>
                  <a:srgbClr val="D9E1FF"/>
                </a:solidFill>
                <a:latin typeface="Arimo" pitchFamily="34" charset="0"/>
                <a:ea typeface="Arimo" pitchFamily="34" charset="-122"/>
                <a:cs typeface="Arimo" pitchFamily="34" charset="-120"/>
              </a:rPr>
              <a:t>El machine learning se ha convertido en una herramienta esencial en múltiples industrias, permitiendo optimizar procesos, mejorar la toma de decisiones y generar nuevas oportunidades de negocio. Algunas aplicaciones destacadas incluyen:</a:t>
            </a:r>
            <a:endParaRPr lang="en-US" sz="1593" dirty="0"/>
          </a:p>
        </p:txBody>
      </p:sp>
      <p:sp>
        <p:nvSpPr>
          <p:cNvPr id="6" name="Text 4"/>
          <p:cNvSpPr/>
          <p:nvPr/>
        </p:nvSpPr>
        <p:spPr>
          <a:xfrm>
            <a:off x="3115866" y="4356140"/>
            <a:ext cx="3952399" cy="323612"/>
          </a:xfrm>
          <a:prstGeom prst="rect">
            <a:avLst/>
          </a:prstGeom>
          <a:noFill/>
          <a:ln/>
        </p:spPr>
        <p:txBody>
          <a:bodyPr wrap="none" rtlCol="0" anchor="t"/>
          <a:lstStyle/>
          <a:p>
            <a:pPr marL="342900" indent="-342900" algn="l">
              <a:lnSpc>
                <a:spcPts val="2549"/>
              </a:lnSpc>
              <a:buSzPct val="100000"/>
              <a:buChar char="•"/>
            </a:pPr>
            <a:r>
              <a:rPr lang="en-US" sz="1593" dirty="0">
                <a:solidFill>
                  <a:srgbClr val="D9E1FF"/>
                </a:solidFill>
                <a:latin typeface="Arimo" pitchFamily="34" charset="0"/>
                <a:ea typeface="Arimo" pitchFamily="34" charset="-122"/>
                <a:cs typeface="Arimo" pitchFamily="34" charset="-120"/>
              </a:rPr>
              <a:t>Detección de fraude en el sector financiero</a:t>
            </a:r>
            <a:endParaRPr lang="en-US" sz="1593" dirty="0"/>
          </a:p>
        </p:txBody>
      </p:sp>
      <p:sp>
        <p:nvSpPr>
          <p:cNvPr id="7" name="Text 5"/>
          <p:cNvSpPr/>
          <p:nvPr/>
        </p:nvSpPr>
        <p:spPr>
          <a:xfrm>
            <a:off x="3115866" y="4760595"/>
            <a:ext cx="3952399" cy="647224"/>
          </a:xfrm>
          <a:prstGeom prst="rect">
            <a:avLst/>
          </a:prstGeom>
          <a:noFill/>
          <a:ln/>
        </p:spPr>
        <p:txBody>
          <a:bodyPr wrap="square" rtlCol="0" anchor="t"/>
          <a:lstStyle/>
          <a:p>
            <a:pPr marL="342900" indent="-342900" algn="l">
              <a:lnSpc>
                <a:spcPts val="2549"/>
              </a:lnSpc>
              <a:buSzPct val="100000"/>
              <a:buChar char="•"/>
            </a:pPr>
            <a:r>
              <a:rPr lang="en-US" sz="1593" dirty="0">
                <a:solidFill>
                  <a:srgbClr val="D9E1FF"/>
                </a:solidFill>
                <a:latin typeface="Arimo" pitchFamily="34" charset="0"/>
                <a:ea typeface="Arimo" pitchFamily="34" charset="-122"/>
                <a:cs typeface="Arimo" pitchFamily="34" charset="-120"/>
              </a:rPr>
              <a:t>Recomendaciones de productos y contenido en e-commerce</a:t>
            </a:r>
            <a:endParaRPr lang="en-US" sz="1593" dirty="0"/>
          </a:p>
        </p:txBody>
      </p:sp>
      <p:sp>
        <p:nvSpPr>
          <p:cNvPr id="8" name="Text 6"/>
          <p:cNvSpPr/>
          <p:nvPr/>
        </p:nvSpPr>
        <p:spPr>
          <a:xfrm>
            <a:off x="3115866" y="5488662"/>
            <a:ext cx="3952399" cy="647224"/>
          </a:xfrm>
          <a:prstGeom prst="rect">
            <a:avLst/>
          </a:prstGeom>
          <a:noFill/>
          <a:ln/>
        </p:spPr>
        <p:txBody>
          <a:bodyPr wrap="square" rtlCol="0" anchor="t"/>
          <a:lstStyle/>
          <a:p>
            <a:pPr marL="342900" indent="-342900" algn="l">
              <a:lnSpc>
                <a:spcPts val="2549"/>
              </a:lnSpc>
              <a:buSzPct val="100000"/>
              <a:buChar char="•"/>
            </a:pPr>
            <a:r>
              <a:rPr lang="en-US" sz="1593" dirty="0">
                <a:solidFill>
                  <a:srgbClr val="D9E1FF"/>
                </a:solidFill>
                <a:latin typeface="Arimo" pitchFamily="34" charset="0"/>
                <a:ea typeface="Arimo" pitchFamily="34" charset="-122"/>
                <a:cs typeface="Arimo" pitchFamily="34" charset="-120"/>
              </a:rPr>
              <a:t>Diagnóstico y tratamiento médico en el sector salud</a:t>
            </a:r>
            <a:endParaRPr lang="en-US" sz="1593" dirty="0"/>
          </a:p>
        </p:txBody>
      </p:sp>
      <p:sp>
        <p:nvSpPr>
          <p:cNvPr id="9" name="Text 7"/>
          <p:cNvSpPr/>
          <p:nvPr/>
        </p:nvSpPr>
        <p:spPr>
          <a:xfrm>
            <a:off x="3115866" y="6216729"/>
            <a:ext cx="3952399" cy="647224"/>
          </a:xfrm>
          <a:prstGeom prst="rect">
            <a:avLst/>
          </a:prstGeom>
          <a:noFill/>
          <a:ln/>
        </p:spPr>
        <p:txBody>
          <a:bodyPr wrap="square" rtlCol="0" anchor="t"/>
          <a:lstStyle/>
          <a:p>
            <a:pPr marL="342900" indent="-342900" algn="l">
              <a:lnSpc>
                <a:spcPts val="2549"/>
              </a:lnSpc>
              <a:buSzPct val="100000"/>
              <a:buChar char="•"/>
            </a:pPr>
            <a:r>
              <a:rPr lang="en-US" sz="1593" dirty="0">
                <a:solidFill>
                  <a:srgbClr val="D9E1FF"/>
                </a:solidFill>
                <a:latin typeface="Arimo" pitchFamily="34" charset="0"/>
                <a:ea typeface="Arimo" pitchFamily="34" charset="-122"/>
                <a:cs typeface="Arimo" pitchFamily="34" charset="-120"/>
              </a:rPr>
              <a:t>Predicción de la demanda y optimización de cadenas de suministro</a:t>
            </a:r>
            <a:endParaRPr lang="en-US" sz="1593" dirty="0"/>
          </a:p>
        </p:txBody>
      </p:sp>
      <p:sp>
        <p:nvSpPr>
          <p:cNvPr id="10" name="Text 8"/>
          <p:cNvSpPr/>
          <p:nvPr/>
        </p:nvSpPr>
        <p:spPr>
          <a:xfrm>
            <a:off x="3115866" y="7125772"/>
            <a:ext cx="3952399" cy="647224"/>
          </a:xfrm>
          <a:prstGeom prst="rect">
            <a:avLst/>
          </a:prstGeom>
          <a:noFill/>
          <a:ln/>
        </p:spPr>
        <p:txBody>
          <a:bodyPr wrap="square" rtlCol="0" anchor="t"/>
          <a:lstStyle/>
          <a:p>
            <a:pPr marL="342900" indent="-342900" algn="l">
              <a:lnSpc>
                <a:spcPts val="2549"/>
              </a:lnSpc>
              <a:buSzPct val="100000"/>
              <a:buChar char="•"/>
            </a:pPr>
            <a:r>
              <a:rPr lang="en-US" sz="1593" dirty="0">
                <a:solidFill>
                  <a:srgbClr val="D9E1FF"/>
                </a:solidFill>
                <a:latin typeface="Arimo" pitchFamily="34" charset="0"/>
                <a:ea typeface="Arimo" pitchFamily="34" charset="-122"/>
                <a:cs typeface="Arimo" pitchFamily="34" charset="-120"/>
              </a:rPr>
              <a:t>Automatización de procesos industriales y robótica</a:t>
            </a:r>
            <a:endParaRPr lang="en-US" sz="1593" dirty="0"/>
          </a:p>
        </p:txBody>
      </p:sp>
      <p:pic>
        <p:nvPicPr>
          <p:cNvPr id="11" name="Image 0" descr="preencoded.png"/>
          <p:cNvPicPr>
            <a:picLocks noChangeAspect="1"/>
          </p:cNvPicPr>
          <p:nvPr/>
        </p:nvPicPr>
        <p:blipFill>
          <a:blip r:embed="rId4"/>
          <a:stretch>
            <a:fillRect/>
          </a:stretch>
        </p:blipFill>
        <p:spPr>
          <a:xfrm>
            <a:off x="7569517" y="2277904"/>
            <a:ext cx="6853308" cy="513993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blipFill dpi="0" rotWithShape="1">
            <a:blip r:embed="rId3">
              <a:alphaModFix amt="10000"/>
            </a:blip>
            <a:srcRect/>
            <a:stretch>
              <a:fillRect/>
            </a:stretch>
          </a:blipFill>
          <a:ln/>
        </p:spPr>
      </p:sp>
      <p:sp>
        <p:nvSpPr>
          <p:cNvPr id="4" name="Text 2"/>
          <p:cNvSpPr/>
          <p:nvPr/>
        </p:nvSpPr>
        <p:spPr>
          <a:xfrm>
            <a:off x="2348389" y="638651"/>
            <a:ext cx="9933503" cy="1306830"/>
          </a:xfrm>
          <a:prstGeom prst="rect">
            <a:avLst/>
          </a:prstGeom>
          <a:noFill/>
          <a:ln/>
        </p:spPr>
        <p:txBody>
          <a:bodyPr wrap="square" rtlCol="0" anchor="t"/>
          <a:lstStyle/>
          <a:p>
            <a:pPr marL="0" indent="0">
              <a:lnSpc>
                <a:spcPts val="5146"/>
              </a:lnSpc>
              <a:buNone/>
            </a:pPr>
            <a:r>
              <a:rPr lang="en-US" sz="4117" b="1" dirty="0">
                <a:solidFill>
                  <a:srgbClr val="FFFFFF"/>
                </a:solidFill>
                <a:latin typeface="Syne" pitchFamily="34" charset="0"/>
                <a:ea typeface="Syne" pitchFamily="34" charset="-122"/>
                <a:cs typeface="Syne" pitchFamily="34" charset="-120"/>
              </a:rPr>
              <a:t>Introducción a Python para machine learning</a:t>
            </a:r>
            <a:endParaRPr lang="en-US" sz="4117" dirty="0"/>
          </a:p>
        </p:txBody>
      </p:sp>
      <p:sp>
        <p:nvSpPr>
          <p:cNvPr id="5" name="Shape 3"/>
          <p:cNvSpPr/>
          <p:nvPr/>
        </p:nvSpPr>
        <p:spPr>
          <a:xfrm>
            <a:off x="2348389" y="2389823"/>
            <a:ext cx="4855726" cy="2652832"/>
          </a:xfrm>
          <a:prstGeom prst="roundRect">
            <a:avLst>
              <a:gd name="adj" fmla="val 2513"/>
            </a:avLst>
          </a:prstGeom>
          <a:solidFill>
            <a:srgbClr val="1E1B4A"/>
          </a:solidFill>
          <a:ln/>
        </p:spPr>
      </p:sp>
      <p:sp>
        <p:nvSpPr>
          <p:cNvPr id="6" name="Text 4"/>
          <p:cNvSpPr/>
          <p:nvPr/>
        </p:nvSpPr>
        <p:spPr>
          <a:xfrm>
            <a:off x="2570559" y="2611993"/>
            <a:ext cx="3146941" cy="326827"/>
          </a:xfrm>
          <a:prstGeom prst="rect">
            <a:avLst/>
          </a:prstGeom>
          <a:noFill/>
          <a:ln/>
        </p:spPr>
        <p:txBody>
          <a:bodyPr wrap="none" rtlCol="0" anchor="t"/>
          <a:lstStyle/>
          <a:p>
            <a:pPr marL="0" indent="0">
              <a:lnSpc>
                <a:spcPts val="2573"/>
              </a:lnSpc>
              <a:buNone/>
            </a:pPr>
            <a:r>
              <a:rPr lang="en-US" sz="2058" b="1" dirty="0">
                <a:solidFill>
                  <a:srgbClr val="FFFFFF"/>
                </a:solidFill>
                <a:latin typeface="Syne" pitchFamily="34" charset="0"/>
                <a:ea typeface="Syne" pitchFamily="34" charset="-122"/>
                <a:cs typeface="Syne" pitchFamily="34" charset="-120"/>
              </a:rPr>
              <a:t>Sintaxis clara y legible</a:t>
            </a:r>
            <a:endParaRPr lang="en-US" sz="2058" dirty="0"/>
          </a:p>
        </p:txBody>
      </p:sp>
      <p:sp>
        <p:nvSpPr>
          <p:cNvPr id="7" name="Text 5"/>
          <p:cNvSpPr/>
          <p:nvPr/>
        </p:nvSpPr>
        <p:spPr>
          <a:xfrm>
            <a:off x="2570559" y="3072051"/>
            <a:ext cx="4411385" cy="1066205"/>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Python es un lenguaje de programación de alto nivel, con una sintaxis sencilla y clara que facilita la escritura y lectura de código.</a:t>
            </a:r>
            <a:endParaRPr lang="en-US" sz="1750" dirty="0"/>
          </a:p>
        </p:txBody>
      </p:sp>
      <p:sp>
        <p:nvSpPr>
          <p:cNvPr id="8" name="Shape 6"/>
          <p:cNvSpPr/>
          <p:nvPr/>
        </p:nvSpPr>
        <p:spPr>
          <a:xfrm>
            <a:off x="7426285" y="2389823"/>
            <a:ext cx="4855726" cy="2652832"/>
          </a:xfrm>
          <a:prstGeom prst="roundRect">
            <a:avLst>
              <a:gd name="adj" fmla="val 2513"/>
            </a:avLst>
          </a:prstGeom>
          <a:solidFill>
            <a:srgbClr val="1E1B4A"/>
          </a:solidFill>
          <a:ln/>
        </p:spPr>
      </p:sp>
      <p:sp>
        <p:nvSpPr>
          <p:cNvPr id="9" name="Text 7"/>
          <p:cNvSpPr/>
          <p:nvPr/>
        </p:nvSpPr>
        <p:spPr>
          <a:xfrm>
            <a:off x="7648456" y="2611993"/>
            <a:ext cx="4411385" cy="653653"/>
          </a:xfrm>
          <a:prstGeom prst="rect">
            <a:avLst/>
          </a:prstGeom>
          <a:noFill/>
          <a:ln/>
        </p:spPr>
        <p:txBody>
          <a:bodyPr wrap="square" rtlCol="0" anchor="t"/>
          <a:lstStyle/>
          <a:p>
            <a:pPr marL="0" indent="0">
              <a:lnSpc>
                <a:spcPts val="2573"/>
              </a:lnSpc>
              <a:buNone/>
            </a:pPr>
            <a:r>
              <a:rPr lang="en-US" sz="2058" b="1" dirty="0">
                <a:solidFill>
                  <a:srgbClr val="FFFFFF"/>
                </a:solidFill>
                <a:latin typeface="Syne" pitchFamily="34" charset="0"/>
                <a:ea typeface="Syne" pitchFamily="34" charset="-122"/>
                <a:cs typeface="Syne" pitchFamily="34" charset="-120"/>
              </a:rPr>
              <a:t>Amplia biblioteca de funciones</a:t>
            </a:r>
            <a:endParaRPr lang="en-US" sz="2058" dirty="0"/>
          </a:p>
        </p:txBody>
      </p:sp>
      <p:sp>
        <p:nvSpPr>
          <p:cNvPr id="10" name="Text 8"/>
          <p:cNvSpPr/>
          <p:nvPr/>
        </p:nvSpPr>
        <p:spPr>
          <a:xfrm>
            <a:off x="7648456" y="3398877"/>
            <a:ext cx="4411385"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Python cuenta con una extensa biblioteca de funciones y bibliotecas para diversas aplicaciones, incluyendo machine learning y análisis de datos.</a:t>
            </a:r>
            <a:endParaRPr lang="en-US" sz="1750" dirty="0"/>
          </a:p>
        </p:txBody>
      </p:sp>
      <p:sp>
        <p:nvSpPr>
          <p:cNvPr id="11" name="Shape 9"/>
          <p:cNvSpPr/>
          <p:nvPr/>
        </p:nvSpPr>
        <p:spPr>
          <a:xfrm>
            <a:off x="2348389" y="5264825"/>
            <a:ext cx="4855726" cy="2602825"/>
          </a:xfrm>
          <a:prstGeom prst="roundRect">
            <a:avLst>
              <a:gd name="adj" fmla="val 2866"/>
            </a:avLst>
          </a:prstGeom>
          <a:solidFill>
            <a:srgbClr val="1E1B4A"/>
          </a:solidFill>
          <a:ln/>
        </p:spPr>
      </p:sp>
      <p:sp>
        <p:nvSpPr>
          <p:cNvPr id="12" name="Text 10"/>
          <p:cNvSpPr/>
          <p:nvPr/>
        </p:nvSpPr>
        <p:spPr>
          <a:xfrm>
            <a:off x="2570559" y="5486995"/>
            <a:ext cx="2614017" cy="326827"/>
          </a:xfrm>
          <a:prstGeom prst="rect">
            <a:avLst/>
          </a:prstGeom>
          <a:noFill/>
          <a:ln/>
        </p:spPr>
        <p:txBody>
          <a:bodyPr wrap="none" rtlCol="0" anchor="t"/>
          <a:lstStyle/>
          <a:p>
            <a:pPr marL="0" indent="0">
              <a:lnSpc>
                <a:spcPts val="2573"/>
              </a:lnSpc>
              <a:buNone/>
            </a:pPr>
            <a:r>
              <a:rPr lang="en-US" sz="2058" b="1" dirty="0">
                <a:solidFill>
                  <a:srgbClr val="FFFFFF"/>
                </a:solidFill>
                <a:latin typeface="Syne" pitchFamily="34" charset="0"/>
                <a:ea typeface="Syne" pitchFamily="34" charset="-122"/>
                <a:cs typeface="Syne" pitchFamily="34" charset="-120"/>
              </a:rPr>
              <a:t>Fácil Aprendizaje</a:t>
            </a:r>
            <a:endParaRPr lang="en-US" sz="2058" dirty="0"/>
          </a:p>
        </p:txBody>
      </p:sp>
      <p:sp>
        <p:nvSpPr>
          <p:cNvPr id="13" name="Text 11"/>
          <p:cNvSpPr/>
          <p:nvPr/>
        </p:nvSpPr>
        <p:spPr>
          <a:xfrm>
            <a:off x="2570559" y="5947053"/>
            <a:ext cx="4411385"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Python es considerado uno de los lenguajes más accesibles para principiantes, lo que lo convierte en una excelente opción para iniciar en el mundo de la programación.</a:t>
            </a:r>
            <a:endParaRPr lang="en-US" sz="1750" dirty="0"/>
          </a:p>
        </p:txBody>
      </p:sp>
      <p:sp>
        <p:nvSpPr>
          <p:cNvPr id="14" name="Shape 12"/>
          <p:cNvSpPr/>
          <p:nvPr/>
        </p:nvSpPr>
        <p:spPr>
          <a:xfrm>
            <a:off x="7426285" y="5264825"/>
            <a:ext cx="4855726" cy="2602825"/>
          </a:xfrm>
          <a:prstGeom prst="roundRect">
            <a:avLst>
              <a:gd name="adj" fmla="val 2866"/>
            </a:avLst>
          </a:prstGeom>
          <a:solidFill>
            <a:srgbClr val="1E1B4A"/>
          </a:solidFill>
          <a:ln/>
        </p:spPr>
      </p:sp>
      <p:sp>
        <p:nvSpPr>
          <p:cNvPr id="15" name="Text 13"/>
          <p:cNvSpPr/>
          <p:nvPr/>
        </p:nvSpPr>
        <p:spPr>
          <a:xfrm>
            <a:off x="7648456" y="5486995"/>
            <a:ext cx="2787253" cy="326827"/>
          </a:xfrm>
          <a:prstGeom prst="rect">
            <a:avLst/>
          </a:prstGeom>
          <a:noFill/>
          <a:ln/>
        </p:spPr>
        <p:txBody>
          <a:bodyPr wrap="none" rtlCol="0" anchor="t"/>
          <a:lstStyle/>
          <a:p>
            <a:pPr marL="0" indent="0">
              <a:lnSpc>
                <a:spcPts val="2573"/>
              </a:lnSpc>
              <a:buNone/>
            </a:pPr>
            <a:r>
              <a:rPr lang="en-US" sz="2058" b="1" dirty="0">
                <a:solidFill>
                  <a:srgbClr val="FFFFFF"/>
                </a:solidFill>
                <a:latin typeface="Syne" pitchFamily="34" charset="0"/>
                <a:ea typeface="Syne" pitchFamily="34" charset="-122"/>
                <a:cs typeface="Syne" pitchFamily="34" charset="-120"/>
              </a:rPr>
              <a:t>Código Reutilizable</a:t>
            </a:r>
            <a:endParaRPr lang="en-US" sz="2058" dirty="0"/>
          </a:p>
        </p:txBody>
      </p:sp>
      <p:sp>
        <p:nvSpPr>
          <p:cNvPr id="16" name="Text 14"/>
          <p:cNvSpPr/>
          <p:nvPr/>
        </p:nvSpPr>
        <p:spPr>
          <a:xfrm>
            <a:off x="7648456" y="5947053"/>
            <a:ext cx="4411385"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La estructura modular de Python permite crear código reutilizable y escalable, facilitando el desarrollo de proyectos complejos.</a:t>
            </a:r>
            <a:endParaRPr lang="en-US" sz="175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blipFill dpi="0" rotWithShape="1">
            <a:blip r:embed="rId3">
              <a:alphaModFix amt="10000"/>
            </a:blip>
            <a:srcRect/>
            <a:stretch>
              <a:fillRect/>
            </a:stretch>
          </a:blipFill>
          <a:ln/>
        </p:spPr>
      </p:sp>
      <p:sp>
        <p:nvSpPr>
          <p:cNvPr id="4" name="Text 2"/>
          <p:cNvSpPr/>
          <p:nvPr/>
        </p:nvSpPr>
        <p:spPr>
          <a:xfrm>
            <a:off x="2348389" y="1021080"/>
            <a:ext cx="9933503" cy="1306830"/>
          </a:xfrm>
          <a:prstGeom prst="rect">
            <a:avLst/>
          </a:prstGeom>
          <a:noFill/>
          <a:ln/>
        </p:spPr>
        <p:txBody>
          <a:bodyPr wrap="square" rtlCol="0" anchor="t"/>
          <a:lstStyle/>
          <a:p>
            <a:pPr marL="0" indent="0">
              <a:lnSpc>
                <a:spcPts val="5146"/>
              </a:lnSpc>
              <a:buNone/>
            </a:pPr>
            <a:r>
              <a:rPr lang="en-US" sz="4117" b="1" dirty="0">
                <a:solidFill>
                  <a:srgbClr val="FFFFFF"/>
                </a:solidFill>
                <a:latin typeface="Syne" pitchFamily="34" charset="0"/>
                <a:ea typeface="Syne" pitchFamily="34" charset="-122"/>
                <a:cs typeface="Syne" pitchFamily="34" charset="-120"/>
              </a:rPr>
              <a:t>Librería Numpy y Pandas para procesamiento de datos</a:t>
            </a:r>
            <a:endParaRPr lang="en-US" sz="4117" dirty="0"/>
          </a:p>
        </p:txBody>
      </p:sp>
      <p:pic>
        <p:nvPicPr>
          <p:cNvPr id="5" name="Image 0" descr="preencoded.png"/>
          <p:cNvPicPr>
            <a:picLocks noChangeAspect="1"/>
          </p:cNvPicPr>
          <p:nvPr/>
        </p:nvPicPr>
        <p:blipFill>
          <a:blip r:embed="rId4"/>
          <a:stretch>
            <a:fillRect/>
          </a:stretch>
        </p:blipFill>
        <p:spPr>
          <a:xfrm>
            <a:off x="2348389" y="2772251"/>
            <a:ext cx="555427" cy="555427"/>
          </a:xfrm>
          <a:prstGeom prst="rect">
            <a:avLst/>
          </a:prstGeom>
        </p:spPr>
      </p:pic>
      <p:sp>
        <p:nvSpPr>
          <p:cNvPr id="6" name="Text 3"/>
          <p:cNvSpPr/>
          <p:nvPr/>
        </p:nvSpPr>
        <p:spPr>
          <a:xfrm>
            <a:off x="2348389" y="3549848"/>
            <a:ext cx="2614017" cy="326827"/>
          </a:xfrm>
          <a:prstGeom prst="rect">
            <a:avLst/>
          </a:prstGeom>
          <a:noFill/>
          <a:ln/>
        </p:spPr>
        <p:txBody>
          <a:bodyPr wrap="none" rtlCol="0" anchor="t"/>
          <a:lstStyle/>
          <a:p>
            <a:pPr marL="0" indent="0" algn="l">
              <a:lnSpc>
                <a:spcPts val="2573"/>
              </a:lnSpc>
              <a:buNone/>
            </a:pPr>
            <a:r>
              <a:rPr lang="en-US" sz="2058" b="1" dirty="0">
                <a:solidFill>
                  <a:srgbClr val="FFFFFF"/>
                </a:solidFill>
                <a:latin typeface="Syne" pitchFamily="34" charset="0"/>
                <a:ea typeface="Syne" pitchFamily="34" charset="-122"/>
                <a:cs typeface="Syne" pitchFamily="34" charset="-120"/>
              </a:rPr>
              <a:t>Numpy</a:t>
            </a:r>
            <a:endParaRPr lang="en-US" sz="2058" dirty="0"/>
          </a:p>
        </p:txBody>
      </p:sp>
      <p:sp>
        <p:nvSpPr>
          <p:cNvPr id="7" name="Text 4"/>
          <p:cNvSpPr/>
          <p:nvPr/>
        </p:nvSpPr>
        <p:spPr>
          <a:xfrm>
            <a:off x="2348389" y="4009906"/>
            <a:ext cx="3088958" cy="2843213"/>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Numpy es una poderosa librería de Python que ofrece soporte para matrices y operaciones matemáticas de alto rendimiento. Es esencial para el manejo eficiente de grandes volúmenes de datos numéricos.</a:t>
            </a:r>
            <a:endParaRPr lang="en-US" sz="1750" dirty="0"/>
          </a:p>
        </p:txBody>
      </p:sp>
      <p:pic>
        <p:nvPicPr>
          <p:cNvPr id="8" name="Image 1" descr="preencoded.png"/>
          <p:cNvPicPr>
            <a:picLocks noChangeAspect="1"/>
          </p:cNvPicPr>
          <p:nvPr/>
        </p:nvPicPr>
        <p:blipFill>
          <a:blip r:embed="rId5"/>
          <a:stretch>
            <a:fillRect/>
          </a:stretch>
        </p:blipFill>
        <p:spPr>
          <a:xfrm>
            <a:off x="5770602" y="2772251"/>
            <a:ext cx="555427" cy="555427"/>
          </a:xfrm>
          <a:prstGeom prst="rect">
            <a:avLst/>
          </a:prstGeom>
        </p:spPr>
      </p:pic>
      <p:sp>
        <p:nvSpPr>
          <p:cNvPr id="9" name="Text 5"/>
          <p:cNvSpPr/>
          <p:nvPr/>
        </p:nvSpPr>
        <p:spPr>
          <a:xfrm>
            <a:off x="5770602" y="3549848"/>
            <a:ext cx="2614017" cy="326827"/>
          </a:xfrm>
          <a:prstGeom prst="rect">
            <a:avLst/>
          </a:prstGeom>
          <a:noFill/>
          <a:ln/>
        </p:spPr>
        <p:txBody>
          <a:bodyPr wrap="none" rtlCol="0" anchor="t"/>
          <a:lstStyle/>
          <a:p>
            <a:pPr marL="0" indent="0" algn="l">
              <a:lnSpc>
                <a:spcPts val="2573"/>
              </a:lnSpc>
              <a:buNone/>
            </a:pPr>
            <a:r>
              <a:rPr lang="en-US" sz="2058" b="1" dirty="0">
                <a:solidFill>
                  <a:srgbClr val="FFFFFF"/>
                </a:solidFill>
                <a:latin typeface="Syne" pitchFamily="34" charset="0"/>
                <a:ea typeface="Syne" pitchFamily="34" charset="-122"/>
                <a:cs typeface="Syne" pitchFamily="34" charset="-120"/>
              </a:rPr>
              <a:t>Pandas</a:t>
            </a:r>
            <a:endParaRPr lang="en-US" sz="2058" dirty="0"/>
          </a:p>
        </p:txBody>
      </p:sp>
      <p:sp>
        <p:nvSpPr>
          <p:cNvPr id="10" name="Text 6"/>
          <p:cNvSpPr/>
          <p:nvPr/>
        </p:nvSpPr>
        <p:spPr>
          <a:xfrm>
            <a:off x="5770602" y="4009906"/>
            <a:ext cx="3088958" cy="3198614"/>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Pandas es otra librería clave para el procesamiento de datos en Python. Ofrece estructuras de datos flexibles y herramientas de análisis, como los DataFrames, que facilitan la manipulación y el análisis de datos tabulares y en series de tiempo.</a:t>
            </a:r>
            <a:endParaRPr lang="en-US" sz="1750" dirty="0"/>
          </a:p>
        </p:txBody>
      </p:sp>
      <p:pic>
        <p:nvPicPr>
          <p:cNvPr id="11" name="Image 2" descr="preencoded.png"/>
          <p:cNvPicPr>
            <a:picLocks noChangeAspect="1"/>
          </p:cNvPicPr>
          <p:nvPr/>
        </p:nvPicPr>
        <p:blipFill>
          <a:blip r:embed="rId6"/>
          <a:stretch>
            <a:fillRect/>
          </a:stretch>
        </p:blipFill>
        <p:spPr>
          <a:xfrm>
            <a:off x="9192816" y="2772251"/>
            <a:ext cx="555427" cy="555427"/>
          </a:xfrm>
          <a:prstGeom prst="rect">
            <a:avLst/>
          </a:prstGeom>
        </p:spPr>
      </p:pic>
      <p:sp>
        <p:nvSpPr>
          <p:cNvPr id="12" name="Text 7"/>
          <p:cNvSpPr/>
          <p:nvPr/>
        </p:nvSpPr>
        <p:spPr>
          <a:xfrm>
            <a:off x="9192816" y="3549848"/>
            <a:ext cx="3089077" cy="653653"/>
          </a:xfrm>
          <a:prstGeom prst="rect">
            <a:avLst/>
          </a:prstGeom>
          <a:noFill/>
          <a:ln/>
        </p:spPr>
        <p:txBody>
          <a:bodyPr wrap="square" rtlCol="0" anchor="t"/>
          <a:lstStyle/>
          <a:p>
            <a:pPr marL="0" indent="0" algn="l">
              <a:lnSpc>
                <a:spcPts val="2573"/>
              </a:lnSpc>
              <a:buNone/>
            </a:pPr>
            <a:r>
              <a:rPr lang="en-US" sz="2058" b="1" dirty="0">
                <a:solidFill>
                  <a:srgbClr val="FFFFFF"/>
                </a:solidFill>
                <a:latin typeface="Syne" pitchFamily="34" charset="0"/>
                <a:ea typeface="Syne" pitchFamily="34" charset="-122"/>
                <a:cs typeface="Syne" pitchFamily="34" charset="-120"/>
              </a:rPr>
              <a:t>Procesamiento de Datos</a:t>
            </a:r>
            <a:endParaRPr lang="en-US" sz="2058" dirty="0"/>
          </a:p>
        </p:txBody>
      </p:sp>
      <p:sp>
        <p:nvSpPr>
          <p:cNvPr id="13" name="Text 8"/>
          <p:cNvSpPr/>
          <p:nvPr/>
        </p:nvSpPr>
        <p:spPr>
          <a:xfrm>
            <a:off x="9192816" y="4336733"/>
            <a:ext cx="3089077" cy="2487811"/>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Estas librerías permiten limpiar, transformar, filtrar y preparar los datos de manera rápida y eficiente, sentando las bases para el posterior análisis con algoritmos de machine learning.</a:t>
            </a:r>
            <a:endParaRPr lang="en-US" sz="175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766</TotalTime>
  <Words>2269</Words>
  <Application>Microsoft Office PowerPoint</Application>
  <PresentationFormat>Personalizado</PresentationFormat>
  <Paragraphs>169</Paragraphs>
  <Slides>17</Slides>
  <Notes>17</Notes>
  <HiddenSlides>0</HiddenSlides>
  <MMClips>0</MMClips>
  <ScaleCrop>false</ScaleCrop>
  <HeadingPairs>
    <vt:vector size="4" baseType="variant">
      <vt:variant>
        <vt:lpstr>Tema</vt:lpstr>
      </vt:variant>
      <vt:variant>
        <vt:i4>1</vt:i4>
      </vt:variant>
      <vt:variant>
        <vt:lpstr>Títulos de diapositiva</vt:lpstr>
      </vt:variant>
      <vt:variant>
        <vt:i4>17</vt:i4>
      </vt:variant>
    </vt:vector>
  </HeadingPairs>
  <TitlesOfParts>
    <vt:vector size="18" baseType="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sssalud</cp:lastModifiedBy>
  <cp:revision>25</cp:revision>
  <dcterms:created xsi:type="dcterms:W3CDTF">2024-06-02T16:56:27Z</dcterms:created>
  <dcterms:modified xsi:type="dcterms:W3CDTF">2024-06-10T20:42:59Z</dcterms:modified>
</cp:coreProperties>
</file>